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4"/>
  </p:notesMasterIdLst>
  <p:sldIdLst>
    <p:sldId id="256" r:id="rId2"/>
    <p:sldId id="303" r:id="rId3"/>
    <p:sldId id="316" r:id="rId4"/>
    <p:sldId id="318" r:id="rId5"/>
    <p:sldId id="319" r:id="rId6"/>
    <p:sldId id="306" r:id="rId7"/>
    <p:sldId id="307" r:id="rId8"/>
    <p:sldId id="320" r:id="rId9"/>
    <p:sldId id="317" r:id="rId10"/>
    <p:sldId id="308" r:id="rId11"/>
    <p:sldId id="310" r:id="rId12"/>
    <p:sldId id="278" r:id="rId13"/>
    <p:sldId id="294" r:id="rId14"/>
    <p:sldId id="257" r:id="rId15"/>
    <p:sldId id="295" r:id="rId16"/>
    <p:sldId id="259" r:id="rId17"/>
    <p:sldId id="277" r:id="rId18"/>
    <p:sldId id="280" r:id="rId19"/>
    <p:sldId id="281" r:id="rId20"/>
    <p:sldId id="282" r:id="rId21"/>
    <p:sldId id="300" r:id="rId22"/>
    <p:sldId id="299" r:id="rId23"/>
    <p:sldId id="267" r:id="rId24"/>
    <p:sldId id="321" r:id="rId25"/>
    <p:sldId id="286" r:id="rId26"/>
    <p:sldId id="285" r:id="rId27"/>
    <p:sldId id="284" r:id="rId28"/>
    <p:sldId id="287" r:id="rId29"/>
    <p:sldId id="301" r:id="rId30"/>
    <p:sldId id="289" r:id="rId31"/>
    <p:sldId id="290" r:id="rId32"/>
    <p:sldId id="315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B275"/>
    <a:srgbClr val="FDE0D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5620"/>
    <p:restoredTop sz="88271" autoAdjust="0"/>
  </p:normalViewPr>
  <p:slideViewPr>
    <p:cSldViewPr>
      <p:cViewPr>
        <p:scale>
          <a:sx n="75" d="100"/>
          <a:sy n="75" d="100"/>
        </p:scale>
        <p:origin x="-2580" y="-6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4B30E7-6A57-49CB-89D8-731FA8953A25}" type="datetimeFigureOut">
              <a:rPr lang="ru-RU" smtClean="0"/>
              <a:pPr/>
              <a:t>08.06.2017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3C8116-8235-4CFF-82F6-0B055FA6A4F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61500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3C8116-8235-4CFF-82F6-0B055FA6A4FD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539160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3C8116-8235-4CFF-82F6-0B055FA6A4FD}" type="slidenum">
              <a:rPr lang="ru-RU" smtClean="0"/>
              <a:pPr/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442473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3C8116-8235-4CFF-82F6-0B055FA6A4FD}" type="slidenum">
              <a:rPr lang="ru-RU" smtClean="0"/>
              <a:pPr/>
              <a:t>30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668136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b="1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b="1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3C8116-8235-4CFF-82F6-0B055FA6A4FD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17111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b="1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3C8116-8235-4CFF-82F6-0B055FA6A4FD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17111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3C8116-8235-4CFF-82F6-0B055FA6A4FD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366451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3C8116-8235-4CFF-82F6-0B055FA6A4FD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171340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3C8116-8235-4CFF-82F6-0B055FA6A4FD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272203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3C8116-8235-4CFF-82F6-0B055FA6A4FD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539160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3C8116-8235-4CFF-82F6-0B055FA6A4FD}" type="slidenum">
              <a:rPr lang="ru-RU" smtClean="0"/>
              <a:pPr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515145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3C8116-8235-4CFF-82F6-0B055FA6A4FD}" type="slidenum">
              <a:rPr lang="ru-RU" smtClean="0"/>
              <a:pPr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44247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D277E-8608-441B-9F05-1D137A40D9F8}" type="datetimeFigureOut">
              <a:rPr lang="ru-RU" smtClean="0"/>
              <a:pPr/>
              <a:t>08.06.2017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C1770E5-F03F-4291-946D-0CD8048ECF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D277E-8608-441B-9F05-1D137A40D9F8}" type="datetimeFigureOut">
              <a:rPr lang="ru-RU" smtClean="0"/>
              <a:pPr/>
              <a:t>08.06.2017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770E5-F03F-4291-946D-0CD8048ECF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D277E-8608-441B-9F05-1D137A40D9F8}" type="datetimeFigureOut">
              <a:rPr lang="ru-RU" smtClean="0"/>
              <a:pPr/>
              <a:t>08.06.2017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770E5-F03F-4291-946D-0CD8048ECF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D277E-8608-441B-9F05-1D137A40D9F8}" type="datetimeFigureOut">
              <a:rPr lang="ru-RU" smtClean="0"/>
              <a:pPr/>
              <a:t>08.06.2017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770E5-F03F-4291-946D-0CD8048ECF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D277E-8608-441B-9F05-1D137A40D9F8}" type="datetimeFigureOut">
              <a:rPr lang="ru-RU" smtClean="0"/>
              <a:pPr/>
              <a:t>08.06.2017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770E5-F03F-4291-946D-0CD8048ECF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D277E-8608-441B-9F05-1D137A40D9F8}" type="datetimeFigureOut">
              <a:rPr lang="ru-RU" smtClean="0"/>
              <a:pPr/>
              <a:t>08.06.2017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770E5-F03F-4291-946D-0CD8048ECF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D277E-8608-441B-9F05-1D137A40D9F8}" type="datetimeFigureOut">
              <a:rPr lang="ru-RU" smtClean="0"/>
              <a:pPr/>
              <a:t>08.06.2017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770E5-F03F-4291-946D-0CD8048ECF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D277E-8608-441B-9F05-1D137A40D9F8}" type="datetimeFigureOut">
              <a:rPr lang="ru-RU" smtClean="0"/>
              <a:pPr/>
              <a:t>08.06.2017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770E5-F03F-4291-946D-0CD8048ECF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D277E-8608-441B-9F05-1D137A40D9F8}" type="datetimeFigureOut">
              <a:rPr lang="ru-RU" smtClean="0"/>
              <a:pPr/>
              <a:t>08.06.2017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770E5-F03F-4291-946D-0CD8048ECF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D277E-8608-441B-9F05-1D137A40D9F8}" type="datetimeFigureOut">
              <a:rPr lang="ru-RU" smtClean="0"/>
              <a:pPr/>
              <a:t>08.06.2017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770E5-F03F-4291-946D-0CD8048ECF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D277E-8608-441B-9F05-1D137A40D9F8}" type="datetimeFigureOut">
              <a:rPr lang="ru-RU" smtClean="0"/>
              <a:pPr/>
              <a:t>08.06.2017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770E5-F03F-4291-946D-0CD8048ECF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99ED277E-8608-441B-9F05-1D137A40D9F8}" type="datetimeFigureOut">
              <a:rPr lang="ru-RU" smtClean="0"/>
              <a:pPr/>
              <a:t>08.06.2017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FC1770E5-F03F-4291-946D-0CD8048ECF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916832"/>
            <a:ext cx="8206680" cy="1755626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Модель персонифицированного финансирования </a:t>
            </a:r>
            <a:br>
              <a:rPr lang="ru-RU" sz="3600" dirty="0" smtClean="0"/>
            </a:br>
            <a:r>
              <a:rPr lang="ru-RU" sz="3600" dirty="0" smtClean="0"/>
              <a:t>в дополнительном образовании 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4869160"/>
            <a:ext cx="7696944" cy="1219200"/>
          </a:xfrm>
        </p:spPr>
        <p:txBody>
          <a:bodyPr>
            <a:normAutofit/>
          </a:bodyPr>
          <a:lstStyle/>
          <a:p>
            <a:pPr algn="r"/>
            <a:r>
              <a:rPr lang="ru-RU" sz="2000" dirty="0" smtClean="0">
                <a:latin typeface="Arial" pitchFamily="34" charset="0"/>
                <a:cs typeface="Arial" pitchFamily="34" charset="0"/>
              </a:rPr>
              <a:t>Х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ό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хлова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Светлана Викторовна,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к.п.н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r"/>
            <a:endParaRPr lang="ru-RU" sz="2000" dirty="0">
              <a:latin typeface="Arial" pitchFamily="34" charset="0"/>
              <a:cs typeface="Arial" pitchFamily="34" charset="0"/>
            </a:endParaRPr>
          </a:p>
          <a:p>
            <a:pPr algn="r"/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algn="r"/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Багетная рамка 3"/>
          <p:cNvSpPr/>
          <p:nvPr/>
        </p:nvSpPr>
        <p:spPr>
          <a:xfrm>
            <a:off x="323528" y="277120"/>
            <a:ext cx="8640960" cy="6480720"/>
          </a:xfrm>
          <a:prstGeom prst="bevel">
            <a:avLst>
              <a:gd name="adj" fmla="val 1541"/>
            </a:avLst>
          </a:prstGeom>
          <a:solidFill>
            <a:schemeClr val="accent1"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059832" y="692696"/>
            <a:ext cx="631134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/>
              <a:t>Как совместить «</a:t>
            </a:r>
            <a:r>
              <a:rPr lang="ru-RU" b="1" i="1" dirty="0" err="1" smtClean="0"/>
              <a:t>подушевое</a:t>
            </a:r>
            <a:r>
              <a:rPr lang="ru-RU" i="1" dirty="0" smtClean="0"/>
              <a:t>» </a:t>
            </a:r>
            <a:br>
              <a:rPr lang="ru-RU" i="1" dirty="0" smtClean="0"/>
            </a:br>
            <a:r>
              <a:rPr lang="ru-RU" i="1" dirty="0" smtClean="0"/>
              <a:t>(кол-во </a:t>
            </a:r>
            <a:r>
              <a:rPr lang="ru-RU" i="1" dirty="0" err="1" smtClean="0"/>
              <a:t>фин.средств</a:t>
            </a:r>
            <a:r>
              <a:rPr lang="ru-RU" i="1" dirty="0" smtClean="0"/>
              <a:t>, </a:t>
            </a:r>
            <a:r>
              <a:rPr lang="ru-RU" i="1" dirty="0" err="1" smtClean="0"/>
              <a:t>расчитанных</a:t>
            </a:r>
            <a:r>
              <a:rPr lang="ru-RU" i="1" dirty="0" smtClean="0"/>
              <a:t> на 1 обучающегося) </a:t>
            </a:r>
            <a:br>
              <a:rPr lang="ru-RU" i="1" dirty="0" smtClean="0"/>
            </a:br>
            <a:r>
              <a:rPr lang="ru-RU" i="1" dirty="0" smtClean="0"/>
              <a:t>и </a:t>
            </a:r>
            <a:r>
              <a:rPr lang="ru-RU" b="1" i="1" dirty="0" smtClean="0"/>
              <a:t>нормативное</a:t>
            </a:r>
            <a:r>
              <a:rPr lang="ru-RU" i="1" dirty="0" smtClean="0"/>
              <a:t> (нормативные затраты на оказание услуг) </a:t>
            </a:r>
            <a:br>
              <a:rPr lang="ru-RU" i="1" dirty="0" smtClean="0"/>
            </a:br>
            <a:r>
              <a:rPr lang="ru-RU" b="1" i="1" dirty="0" smtClean="0"/>
              <a:t>финансирование</a:t>
            </a:r>
            <a:r>
              <a:rPr lang="en-US" i="1" dirty="0" smtClean="0"/>
              <a:t>?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xmlns="" val="18600973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1"/>
          <p:cNvSpPr>
            <a:spLocks noChangeArrowheads="1"/>
          </p:cNvSpPr>
          <p:nvPr/>
        </p:nvSpPr>
        <p:spPr bwMode="auto">
          <a:xfrm>
            <a:off x="755650" y="3642266"/>
            <a:ext cx="77041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ru-RU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66731335"/>
              </p:ext>
            </p:extLst>
          </p:nvPr>
        </p:nvGraphicFramePr>
        <p:xfrm>
          <a:off x="370162" y="1089566"/>
          <a:ext cx="8436085" cy="510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9586"/>
                <a:gridCol w="2081084"/>
                <a:gridCol w="2487708"/>
                <a:gridCol w="2487707"/>
              </a:tblGrid>
              <a:tr h="102108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Параметры сравнения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«Денежные единицы» - рубли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«Условные единицы» - баллы</a:t>
                      </a:r>
                    </a:p>
                    <a:p>
                      <a:pPr algn="ctr"/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«Единицы объема услуги» - часы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/>
                        <a:t>Учет</a:t>
                      </a:r>
                      <a:endParaRPr lang="ru-RU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/>
                        <a:t>Учет движения финансовых средств возможен без учета оказанного объема услуг</a:t>
                      </a:r>
                      <a:r>
                        <a:rPr lang="ru-RU" sz="1600" b="0" baseline="0" dirty="0" smtClean="0"/>
                        <a:t> в принятых единицах (часах)</a:t>
                      </a:r>
                      <a:endParaRPr lang="ru-RU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/>
                        <a:t>Учет движения финансовых средств и учет оказанного объема услуг – не связанные процессы</a:t>
                      </a:r>
                      <a:endParaRPr lang="ru-RU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1600" b="0" dirty="0" smtClean="0"/>
                        <a:t>Учет движения финансовых средств возможен только одновременно</a:t>
                      </a:r>
                      <a:r>
                        <a:rPr lang="ru-RU" sz="1600" b="0" baseline="0" dirty="0" smtClean="0"/>
                        <a:t> с учетом оказанного объема услуг</a:t>
                      </a:r>
                      <a:endParaRPr lang="ru-RU" sz="1600" b="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/>
                        <a:t>«Ценовая дискриминация»</a:t>
                      </a:r>
                      <a:endParaRPr lang="ru-RU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/>
                        <a:t>Разная</a:t>
                      </a:r>
                      <a:r>
                        <a:rPr lang="ru-RU" sz="1600" b="0" baseline="0" dirty="0" smtClean="0"/>
                        <a:t> стоимость сертификата в разных МО ведет к разной доле возмещения затрат обучающемуся при их зачислении на одну услугу.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1600" b="0" dirty="0" smtClean="0"/>
                        <a:t>При применении сертификата необходима «индексация» по многим параметрам в</a:t>
                      </a:r>
                      <a:r>
                        <a:rPr lang="ru-RU" sz="1600" b="0" baseline="0" dirty="0" smtClean="0"/>
                        <a:t> соответствии с нормативами затрат </a:t>
                      </a:r>
                      <a:endParaRPr lang="ru-RU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1600" b="0" dirty="0" smtClean="0"/>
                        <a:t>Индексация не нужна, но может быть рассмотрена при применении сертификата в</a:t>
                      </a:r>
                      <a:r>
                        <a:rPr lang="ru-RU" sz="1600" b="0" baseline="0" dirty="0" smtClean="0"/>
                        <a:t> соответствии с нормативами затрат только по условию «форма обучения»</a:t>
                      </a:r>
                      <a:endParaRPr lang="ru-RU" sz="1600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Заголовок 1"/>
          <p:cNvSpPr txBox="1">
            <a:spLocks/>
          </p:cNvSpPr>
          <p:nvPr/>
        </p:nvSpPr>
        <p:spPr>
          <a:xfrm>
            <a:off x="338101" y="183357"/>
            <a:ext cx="8424936" cy="74751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ru-RU" sz="2400" dirty="0" smtClean="0"/>
              <a:t>Шаг 3. Выбор номинала сертификата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30459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1"/>
          <p:cNvSpPr>
            <a:spLocks noChangeArrowheads="1"/>
          </p:cNvSpPr>
          <p:nvPr/>
        </p:nvSpPr>
        <p:spPr bwMode="auto">
          <a:xfrm>
            <a:off x="755650" y="3642266"/>
            <a:ext cx="77041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ru-RU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12733579"/>
              </p:ext>
            </p:extLst>
          </p:nvPr>
        </p:nvGraphicFramePr>
        <p:xfrm>
          <a:off x="384102" y="582598"/>
          <a:ext cx="8436085" cy="582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3602"/>
                <a:gridCol w="1728192"/>
                <a:gridCol w="1728192"/>
                <a:gridCol w="3456099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Параметры сравнения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«Денежные единицы» - рубли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«Условные единицы» - баллы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«Единицы объема услуги» - часы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/>
                        <a:t>Передача финансовых средств организациям</a:t>
                      </a:r>
                      <a:endParaRPr lang="ru-RU" sz="1600" b="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50" b="0" dirty="0" smtClean="0"/>
                        <a:t>Необходимы межведомственные</a:t>
                      </a:r>
                      <a:r>
                        <a:rPr lang="ru-RU" sz="1550" b="0" baseline="0" dirty="0" smtClean="0"/>
                        <a:t> транзакции по факту выбора ребенком услуги – «Деньги следуют за ребенком»</a:t>
                      </a:r>
                      <a:endParaRPr lang="ru-RU" sz="155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1550" b="0" dirty="0" smtClean="0"/>
                        <a:t>Для окончательного расчета с учреждениями возможна корректировка бюджетных заданий и бюджетных программ – «Выбор ребенка обеспечен деньгами»</a:t>
                      </a:r>
                      <a:endParaRPr lang="ru-RU" sz="155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/>
                        <a:t>Схема финансовых потоков </a:t>
                      </a:r>
                      <a:endParaRPr lang="ru-RU" sz="1600" b="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50" b="0" dirty="0" smtClean="0"/>
                        <a:t>Необходим общий межведомственный фонд и организации-операторы,</a:t>
                      </a:r>
                      <a:r>
                        <a:rPr lang="ru-RU" sz="1550" b="0" baseline="0" dirty="0" smtClean="0"/>
                        <a:t> которые будут осуществлять и регулировать финансовые потоки на уровне региона и в муниципалитетах. Все финансовые средства ДО передаются этим организациям.</a:t>
                      </a:r>
                      <a:endParaRPr lang="ru-RU" sz="155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ru-RU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1550" b="0" dirty="0" smtClean="0"/>
                        <a:t>Финансирование подведомственных учреждений осуществляется в существующих механизмах</a:t>
                      </a:r>
                      <a:r>
                        <a:rPr lang="ru-RU" sz="1550" b="0" baseline="0" dirty="0" smtClean="0"/>
                        <a:t> бюджетных заданий (организации-посредники не нужны), организация-оператор необходим лишь для расчетов с негосударственным сектором</a:t>
                      </a:r>
                      <a:endParaRPr lang="ru-RU" sz="155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/>
                        <a:t>Форма</a:t>
                      </a:r>
                      <a:r>
                        <a:rPr lang="ru-RU" sz="1600" b="0" baseline="0" dirty="0" smtClean="0"/>
                        <a:t> доведения </a:t>
                      </a:r>
                      <a:r>
                        <a:rPr lang="ru-RU" sz="1600" b="0" baseline="0" dirty="0" err="1" smtClean="0"/>
                        <a:t>фин</a:t>
                      </a:r>
                      <a:r>
                        <a:rPr lang="ru-RU" sz="1600" b="0" baseline="0" dirty="0" smtClean="0"/>
                        <a:t> средств до учреждений</a:t>
                      </a:r>
                      <a:endParaRPr lang="ru-RU" sz="1600" b="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50" b="0" dirty="0" smtClean="0"/>
                        <a:t>До негосударственных организаций</a:t>
                      </a:r>
                      <a:r>
                        <a:rPr lang="ru-RU" sz="1550" b="0" baseline="0" dirty="0" smtClean="0"/>
                        <a:t> – возмещение затрат.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50" b="0" baseline="0" dirty="0" smtClean="0"/>
                        <a:t>Для государственных учреждений – государственное задание с условием оказания услуги «платно»</a:t>
                      </a:r>
                      <a:endParaRPr lang="ru-RU" sz="155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50" b="0" dirty="0" smtClean="0"/>
                        <a:t>До негосударственных организаций</a:t>
                      </a:r>
                      <a:r>
                        <a:rPr lang="ru-RU" sz="1550" b="0" baseline="0" dirty="0" smtClean="0"/>
                        <a:t> – возмещение затрат.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50" b="0" baseline="0" dirty="0" smtClean="0"/>
                        <a:t>Для государственных учреждений – государственное задание с условием оказания услуги «бесплатно»</a:t>
                      </a:r>
                      <a:endParaRPr lang="ru-RU" sz="1550" b="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6152" y="-171400"/>
            <a:ext cx="8424936" cy="74751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ru-RU" sz="2400" dirty="0" smtClean="0"/>
              <a:t>Шаг 3. Выбор номинала сертификата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36364246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332656"/>
            <a:ext cx="8424936" cy="74751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ru-RU" sz="3200" dirty="0"/>
              <a:t>О</a:t>
            </a:r>
            <a:r>
              <a:rPr lang="ru-RU" sz="3200" dirty="0" smtClean="0"/>
              <a:t>сновная идея</a:t>
            </a:r>
            <a:endParaRPr lang="ru-RU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1907704" y="2285131"/>
            <a:ext cx="7721986" cy="40534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30000"/>
              </a:lnSpc>
              <a:buFont typeface="Wingdings" pitchFamily="2" charset="2"/>
              <a:buChar char="Ø"/>
            </a:pPr>
            <a:endParaRPr lang="ru-RU" b="1" dirty="0" smtClean="0">
              <a:solidFill>
                <a:schemeClr val="accent1"/>
              </a:solidFill>
            </a:endParaRPr>
          </a:p>
          <a:p>
            <a:pPr marL="285750" indent="-285750">
              <a:lnSpc>
                <a:spcPct val="130000"/>
              </a:lnSpc>
              <a:buFont typeface="Wingdings" pitchFamily="2" charset="2"/>
              <a:buChar char="Ø"/>
            </a:pPr>
            <a:r>
              <a:rPr lang="ru-RU" b="1" dirty="0">
                <a:solidFill>
                  <a:schemeClr val="accent1"/>
                </a:solidFill>
              </a:rPr>
              <a:t>п</a:t>
            </a:r>
            <a:r>
              <a:rPr lang="ru-RU" b="1" dirty="0" smtClean="0">
                <a:solidFill>
                  <a:schemeClr val="accent1"/>
                </a:solidFill>
              </a:rPr>
              <a:t>озволяет устанавливать учреждению бюджетное </a:t>
            </a:r>
            <a:br>
              <a:rPr lang="ru-RU" b="1" dirty="0" smtClean="0">
                <a:solidFill>
                  <a:schemeClr val="accent1"/>
                </a:solidFill>
              </a:rPr>
            </a:br>
            <a:r>
              <a:rPr lang="ru-RU" b="1" dirty="0" smtClean="0">
                <a:solidFill>
                  <a:schemeClr val="accent1"/>
                </a:solidFill>
              </a:rPr>
              <a:t>задание и исключить перевод образовательных услуг, </a:t>
            </a:r>
            <a:br>
              <a:rPr lang="ru-RU" b="1" dirty="0" smtClean="0">
                <a:solidFill>
                  <a:schemeClr val="accent1"/>
                </a:solidFill>
              </a:rPr>
            </a:br>
            <a:r>
              <a:rPr lang="ru-RU" b="1" dirty="0" smtClean="0">
                <a:solidFill>
                  <a:schemeClr val="accent1"/>
                </a:solidFill>
              </a:rPr>
              <a:t>оплачиваемых по сертификату в категорию «платные услуги»</a:t>
            </a:r>
          </a:p>
          <a:p>
            <a:pPr marL="285750" indent="-285750">
              <a:lnSpc>
                <a:spcPct val="130000"/>
              </a:lnSpc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accent1"/>
                </a:solidFill>
              </a:rPr>
              <a:t>гарантирует получение обучающимся образовательной</a:t>
            </a:r>
            <a:br>
              <a:rPr lang="ru-RU" b="1" dirty="0" smtClean="0">
                <a:solidFill>
                  <a:schemeClr val="accent1"/>
                </a:solidFill>
              </a:rPr>
            </a:br>
            <a:r>
              <a:rPr lang="ru-RU" b="1" dirty="0" smtClean="0">
                <a:solidFill>
                  <a:schemeClr val="accent1"/>
                </a:solidFill>
              </a:rPr>
              <a:t> услуги установленного объема за счет бюджетных средств </a:t>
            </a:r>
          </a:p>
          <a:p>
            <a:pPr marL="285750" indent="-285750">
              <a:lnSpc>
                <a:spcPct val="130000"/>
              </a:lnSpc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accent1"/>
                </a:solidFill>
              </a:rPr>
              <a:t>позволяет контролировать исполнение учреждением </a:t>
            </a:r>
            <a:br>
              <a:rPr lang="ru-RU" b="1" dirty="0" smtClean="0">
                <a:solidFill>
                  <a:schemeClr val="accent1"/>
                </a:solidFill>
              </a:rPr>
            </a:br>
            <a:r>
              <a:rPr lang="ru-RU" b="1" dirty="0" smtClean="0">
                <a:solidFill>
                  <a:schemeClr val="accent1"/>
                </a:solidFill>
              </a:rPr>
              <a:t>бюджетного задания и учет оказания населению </a:t>
            </a:r>
            <a:br>
              <a:rPr lang="ru-RU" b="1" dirty="0" smtClean="0">
                <a:solidFill>
                  <a:schemeClr val="accent1"/>
                </a:solidFill>
              </a:rPr>
            </a:br>
            <a:r>
              <a:rPr lang="ru-RU" b="1" dirty="0" smtClean="0">
                <a:solidFill>
                  <a:schemeClr val="accent1"/>
                </a:solidFill>
              </a:rPr>
              <a:t>услуг дополнительного образования</a:t>
            </a:r>
          </a:p>
          <a:p>
            <a:pPr marL="285750" indent="-285750">
              <a:lnSpc>
                <a:spcPct val="130000"/>
              </a:lnSpc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accent1"/>
                </a:solidFill>
              </a:rPr>
              <a:t>гарантирует организации финансовое обеспечение </a:t>
            </a:r>
            <a:br>
              <a:rPr lang="ru-RU" b="1" dirty="0" smtClean="0">
                <a:solidFill>
                  <a:schemeClr val="accent1"/>
                </a:solidFill>
              </a:rPr>
            </a:br>
            <a:r>
              <a:rPr lang="ru-RU" b="1" dirty="0" smtClean="0">
                <a:solidFill>
                  <a:schemeClr val="accent1"/>
                </a:solidFill>
              </a:rPr>
              <a:t>оказанных услуг в пределах нормативных затрат</a:t>
            </a:r>
            <a:endParaRPr lang="ru-RU" b="1" dirty="0">
              <a:solidFill>
                <a:schemeClr val="accent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95536" y="1239143"/>
            <a:ext cx="8476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Модель позволяет сохранить государственное регулирование системы имеющимися механизмами бюджетного (государственного, муниципального) задания без привлечения посредников</a:t>
            </a:r>
            <a:endParaRPr lang="ru-RU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Вертикальный свиток 2"/>
          <p:cNvSpPr/>
          <p:nvPr/>
        </p:nvSpPr>
        <p:spPr>
          <a:xfrm>
            <a:off x="0" y="2162473"/>
            <a:ext cx="2376264" cy="2355840"/>
          </a:xfrm>
          <a:prstGeom prst="verticalScroll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СЕРТИФИКАТ  </a:t>
            </a:r>
            <a:br>
              <a:rPr lang="ru-RU" sz="1400" b="1" dirty="0" smtClean="0"/>
            </a:br>
            <a:r>
              <a:rPr lang="ru-RU" sz="1400" b="1" dirty="0" smtClean="0"/>
              <a:t>на получение услуг дополнительного образования </a:t>
            </a:r>
            <a:br>
              <a:rPr lang="ru-RU" sz="1400" b="1" dirty="0" smtClean="0"/>
            </a:br>
            <a:r>
              <a:rPr lang="ru-RU" sz="1400" b="1" dirty="0" smtClean="0"/>
              <a:t>в объеме академических часа</a:t>
            </a:r>
            <a:endParaRPr lang="ru-RU" sz="1400" b="1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95536" y="1080171"/>
            <a:ext cx="828092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0968095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332656"/>
            <a:ext cx="8424936" cy="74751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ru-RU" sz="3200" dirty="0" smtClean="0"/>
              <a:t>Основная идея </a:t>
            </a:r>
            <a:endParaRPr lang="ru-RU" sz="3200" dirty="0"/>
          </a:p>
        </p:txBody>
      </p:sp>
      <p:sp>
        <p:nvSpPr>
          <p:cNvPr id="8" name="Овал 7"/>
          <p:cNvSpPr/>
          <p:nvPr/>
        </p:nvSpPr>
        <p:spPr>
          <a:xfrm>
            <a:off x="755576" y="2636912"/>
            <a:ext cx="2232248" cy="2088232"/>
          </a:xfrm>
          <a:prstGeom prst="ellipse">
            <a:avLst/>
          </a:prstGeom>
          <a:solidFill>
            <a:srgbClr val="92D050">
              <a:alpha val="7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1"/>
                </a:solidFill>
              </a:rPr>
              <a:t>получатель услуги</a:t>
            </a:r>
            <a:endParaRPr lang="ru-RU" b="1" dirty="0">
              <a:solidFill>
                <a:schemeClr val="accent1"/>
              </a:solidFill>
            </a:endParaRPr>
          </a:p>
        </p:txBody>
      </p:sp>
      <p:sp>
        <p:nvSpPr>
          <p:cNvPr id="10" name="Стрелка вверх 9"/>
          <p:cNvSpPr/>
          <p:nvPr/>
        </p:nvSpPr>
        <p:spPr>
          <a:xfrm rot="3468017">
            <a:off x="3447401" y="1853576"/>
            <a:ext cx="227062" cy="129874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верх 10"/>
          <p:cNvSpPr/>
          <p:nvPr/>
        </p:nvSpPr>
        <p:spPr>
          <a:xfrm rot="4484084">
            <a:off x="3686179" y="2484060"/>
            <a:ext cx="227062" cy="1298747"/>
          </a:xfrm>
          <a:prstGeom prst="upArrow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верх 11"/>
          <p:cNvSpPr/>
          <p:nvPr/>
        </p:nvSpPr>
        <p:spPr>
          <a:xfrm rot="5234079">
            <a:off x="3683920" y="3355556"/>
            <a:ext cx="227062" cy="1298747"/>
          </a:xfrm>
          <a:prstGeom prst="up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верх 12"/>
          <p:cNvSpPr/>
          <p:nvPr/>
        </p:nvSpPr>
        <p:spPr>
          <a:xfrm rot="6303290">
            <a:off x="3518645" y="4075770"/>
            <a:ext cx="227062" cy="1298747"/>
          </a:xfrm>
          <a:prstGeom prst="upArrow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115616" y="1220559"/>
            <a:ext cx="293862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accent1"/>
                </a:solidFill>
              </a:rPr>
              <a:t>Гарантия получения </a:t>
            </a:r>
            <a:br>
              <a:rPr lang="ru-RU" b="1" dirty="0" smtClean="0">
                <a:solidFill>
                  <a:schemeClr val="accent1"/>
                </a:solidFill>
              </a:rPr>
            </a:br>
            <a:r>
              <a:rPr lang="ru-RU" b="1" dirty="0" smtClean="0">
                <a:solidFill>
                  <a:schemeClr val="accent1"/>
                </a:solidFill>
              </a:rPr>
              <a:t>определенного объема </a:t>
            </a:r>
            <a:br>
              <a:rPr lang="ru-RU" b="1" dirty="0" smtClean="0">
                <a:solidFill>
                  <a:schemeClr val="accent1"/>
                </a:solidFill>
              </a:rPr>
            </a:br>
            <a:r>
              <a:rPr lang="ru-RU" b="1" dirty="0" smtClean="0">
                <a:solidFill>
                  <a:schemeClr val="accent1"/>
                </a:solidFill>
              </a:rPr>
              <a:t>выбранных услуг </a:t>
            </a:r>
            <a:br>
              <a:rPr lang="ru-RU" b="1" dirty="0" smtClean="0">
                <a:solidFill>
                  <a:schemeClr val="accent1"/>
                </a:solidFill>
              </a:rPr>
            </a:br>
            <a:r>
              <a:rPr lang="ru-RU" b="1" dirty="0" smtClean="0">
                <a:solidFill>
                  <a:schemeClr val="accent1"/>
                </a:solidFill>
              </a:rPr>
              <a:t>на бесплатной основе </a:t>
            </a:r>
            <a:endParaRPr lang="ru-RU" b="1" dirty="0">
              <a:solidFill>
                <a:schemeClr val="accent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277868" y="1220560"/>
            <a:ext cx="461665" cy="3905176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vert="vert270" wrap="square" rtlCol="0">
            <a:spAutoFit/>
          </a:bodyPr>
          <a:lstStyle/>
          <a:p>
            <a:pPr algn="ctr"/>
            <a:r>
              <a:rPr lang="ru-RU" dirty="0" smtClean="0"/>
              <a:t>Организации – поставщики услуг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6744086" y="1700808"/>
            <a:ext cx="2304256" cy="646331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/>
              <a:t>р</a:t>
            </a:r>
            <a:r>
              <a:rPr lang="ru-RU" dirty="0" smtClean="0"/>
              <a:t>аспорядитель </a:t>
            </a:r>
            <a:br>
              <a:rPr lang="ru-RU" dirty="0" smtClean="0"/>
            </a:br>
            <a:r>
              <a:rPr lang="ru-RU" dirty="0" smtClean="0"/>
              <a:t>бюджетных средств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6751978" y="3213870"/>
            <a:ext cx="2304256" cy="646331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/>
              <a:t>р</a:t>
            </a:r>
            <a:r>
              <a:rPr lang="ru-RU" dirty="0" smtClean="0"/>
              <a:t>аспорядитель </a:t>
            </a:r>
            <a:br>
              <a:rPr lang="ru-RU" dirty="0" smtClean="0"/>
            </a:br>
            <a:r>
              <a:rPr lang="ru-RU" dirty="0" smtClean="0"/>
              <a:t>бюджетных средств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6751978" y="3969930"/>
            <a:ext cx="2304256" cy="646331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/>
              <a:t>р</a:t>
            </a:r>
            <a:r>
              <a:rPr lang="ru-RU" dirty="0" smtClean="0"/>
              <a:t>аспорядитель </a:t>
            </a:r>
            <a:br>
              <a:rPr lang="ru-RU" dirty="0" smtClean="0"/>
            </a:br>
            <a:r>
              <a:rPr lang="ru-RU" dirty="0" smtClean="0"/>
              <a:t>бюджетных средств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6751978" y="2420888"/>
            <a:ext cx="2304256" cy="646331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/>
              <a:t>р</a:t>
            </a:r>
            <a:r>
              <a:rPr lang="ru-RU" dirty="0" smtClean="0"/>
              <a:t>аспорядитель </a:t>
            </a:r>
            <a:br>
              <a:rPr lang="ru-RU" dirty="0" smtClean="0"/>
            </a:br>
            <a:r>
              <a:rPr lang="ru-RU" dirty="0" smtClean="0"/>
              <a:t>бюджетных средств</a:t>
            </a:r>
            <a:endParaRPr lang="ru-RU" dirty="0"/>
          </a:p>
        </p:txBody>
      </p:sp>
      <p:sp>
        <p:nvSpPr>
          <p:cNvPr id="21" name="Стрелка влево 20"/>
          <p:cNvSpPr/>
          <p:nvPr/>
        </p:nvSpPr>
        <p:spPr>
          <a:xfrm>
            <a:off x="6084168" y="1235077"/>
            <a:ext cx="549775" cy="4268128"/>
          </a:xfrm>
          <a:prstGeom prst="lef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2540492" y="4941069"/>
            <a:ext cx="37208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accent1"/>
                </a:solidFill>
              </a:rPr>
              <a:t>Гарантия финансового </a:t>
            </a:r>
            <a:br>
              <a:rPr lang="ru-RU" b="1" dirty="0" smtClean="0">
                <a:solidFill>
                  <a:schemeClr val="accent1"/>
                </a:solidFill>
              </a:rPr>
            </a:br>
            <a:r>
              <a:rPr lang="ru-RU" b="1" dirty="0" smtClean="0">
                <a:solidFill>
                  <a:schemeClr val="accent1"/>
                </a:solidFill>
              </a:rPr>
              <a:t>обеспечения оказанных услуг </a:t>
            </a:r>
            <a:endParaRPr lang="ru-RU" b="1" dirty="0">
              <a:solidFill>
                <a:schemeClr val="accent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436831" y="4664070"/>
            <a:ext cx="293862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accent1"/>
                </a:solidFill>
              </a:rPr>
              <a:t>Гарантия исполнения </a:t>
            </a:r>
            <a:br>
              <a:rPr lang="ru-RU" b="1" dirty="0" smtClean="0">
                <a:solidFill>
                  <a:schemeClr val="accent1"/>
                </a:solidFill>
              </a:rPr>
            </a:br>
            <a:r>
              <a:rPr lang="ru-RU" b="1" dirty="0" smtClean="0">
                <a:solidFill>
                  <a:schemeClr val="accent1"/>
                </a:solidFill>
              </a:rPr>
              <a:t>определенного объема </a:t>
            </a:r>
            <a:br>
              <a:rPr lang="ru-RU" b="1" dirty="0" smtClean="0">
                <a:solidFill>
                  <a:schemeClr val="accent1"/>
                </a:solidFill>
              </a:rPr>
            </a:br>
            <a:r>
              <a:rPr lang="ru-RU" b="1" dirty="0" smtClean="0">
                <a:solidFill>
                  <a:schemeClr val="accent1"/>
                </a:solidFill>
              </a:rPr>
              <a:t>бюджетного задания</a:t>
            </a:r>
            <a:endParaRPr lang="ru-RU" b="1" dirty="0">
              <a:solidFill>
                <a:schemeClr val="accent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13090" y="5642001"/>
            <a:ext cx="84769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С целью исключения семантического дуализма заменим постулат «деньги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следуют за выбором ребенком»,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на «выбор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ребенка обеспечивается деньгами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», который сохраняет идею, но изменяет механизмы ее обеспечения!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415568" y="1080171"/>
            <a:ext cx="8404904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7997473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785239" y="986405"/>
            <a:ext cx="7704138" cy="100243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11"/>
          <p:cNvSpPr>
            <a:spLocks noChangeArrowheads="1"/>
          </p:cNvSpPr>
          <p:nvPr/>
        </p:nvSpPr>
        <p:spPr bwMode="auto">
          <a:xfrm>
            <a:off x="745782" y="986405"/>
            <a:ext cx="7684403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dirty="0"/>
              <a:t>Сертификат не является непосредственным расходным </a:t>
            </a:r>
            <a:r>
              <a:rPr lang="ru-RU" dirty="0" smtClean="0"/>
              <a:t>обязательством. Сертификат </a:t>
            </a:r>
            <a:r>
              <a:rPr lang="ru-RU" dirty="0"/>
              <a:t>– это </a:t>
            </a:r>
            <a:r>
              <a:rPr lang="ru-RU" b="1" dirty="0"/>
              <a:t>основание</a:t>
            </a:r>
            <a:r>
              <a:rPr lang="ru-RU" dirty="0"/>
              <a:t> для доведения средств до поставщика </a:t>
            </a:r>
            <a:r>
              <a:rPr lang="ru-RU" dirty="0" smtClean="0"/>
              <a:t>услуги.</a:t>
            </a:r>
            <a:endParaRPr lang="ru-RU" dirty="0"/>
          </a:p>
        </p:txBody>
      </p:sp>
      <p:sp>
        <p:nvSpPr>
          <p:cNvPr id="6" name="Заголовок 1"/>
          <p:cNvSpPr>
            <a:spLocks noGrp="1"/>
          </p:cNvSpPr>
          <p:nvPr>
            <p:ph type="ctrTitle"/>
          </p:nvPr>
        </p:nvSpPr>
        <p:spPr>
          <a:xfrm>
            <a:off x="275847" y="116632"/>
            <a:ext cx="8424936" cy="747515"/>
          </a:xfrm>
        </p:spPr>
        <p:txBody>
          <a:bodyPr>
            <a:normAutofit/>
          </a:bodyPr>
          <a:lstStyle/>
          <a:p>
            <a:pPr algn="l"/>
            <a:r>
              <a:rPr lang="ru-RU" sz="3200" dirty="0" smtClean="0"/>
              <a:t>Общая концепция</a:t>
            </a:r>
            <a:endParaRPr lang="ru-RU" sz="3200" dirty="0"/>
          </a:p>
        </p:txBody>
      </p:sp>
      <p:sp>
        <p:nvSpPr>
          <p:cNvPr id="8" name="Стрелка вниз 7"/>
          <p:cNvSpPr/>
          <p:nvPr/>
        </p:nvSpPr>
        <p:spPr>
          <a:xfrm>
            <a:off x="4130294" y="1988840"/>
            <a:ext cx="729530" cy="58207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735915" y="2708920"/>
            <a:ext cx="7704138" cy="150623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1"/>
          <p:cNvSpPr>
            <a:spLocks noChangeArrowheads="1"/>
          </p:cNvSpPr>
          <p:nvPr/>
        </p:nvSpPr>
        <p:spPr bwMode="auto">
          <a:xfrm>
            <a:off x="745782" y="2708920"/>
            <a:ext cx="7704138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1600" dirty="0" smtClean="0"/>
              <a:t>Номинал сертификата</a:t>
            </a:r>
            <a:r>
              <a:rPr lang="ru-RU" sz="1600" dirty="0"/>
              <a:t> </a:t>
            </a:r>
            <a:r>
              <a:rPr lang="ru-RU" sz="1600" dirty="0" smtClean="0"/>
              <a:t>может быть выражен </a:t>
            </a:r>
            <a:r>
              <a:rPr lang="ru-RU" sz="1600" b="1" dirty="0" smtClean="0"/>
              <a:t>не</a:t>
            </a:r>
            <a:r>
              <a:rPr lang="ru-RU" sz="1600" dirty="0" smtClean="0"/>
              <a:t> в денежных единицах, а </a:t>
            </a:r>
            <a:r>
              <a:rPr lang="ru-RU" sz="1600" b="1" dirty="0" smtClean="0"/>
              <a:t>в зачетных единицах, эквивалентных единицам объема услуги – академических часах</a:t>
            </a:r>
            <a:r>
              <a:rPr lang="ru-RU" sz="1600" dirty="0" smtClean="0"/>
              <a:t>.  Использовать сертификат можно как на весь объем образовательной услуги, так и на ее часть в соответствии с установленным порядком (например, при досрочном расторжении договора), а также использовать часть сертификата (например, при оказании услуги меньшего объема)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212249" y="986405"/>
            <a:ext cx="430887" cy="1486946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ru-RU" sz="1600" dirty="0" smtClean="0"/>
              <a:t>ОСНОВАНИЕ</a:t>
            </a:r>
            <a:endParaRPr lang="ru-RU" sz="1600" dirty="0"/>
          </a:p>
        </p:txBody>
      </p:sp>
      <p:sp>
        <p:nvSpPr>
          <p:cNvPr id="19" name="TextBox 18"/>
          <p:cNvSpPr txBox="1"/>
          <p:nvPr/>
        </p:nvSpPr>
        <p:spPr>
          <a:xfrm>
            <a:off x="238670" y="2993944"/>
            <a:ext cx="430887" cy="1778692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ru-RU" sz="1600" dirty="0" smtClean="0"/>
              <a:t>ПРЕДЛОЖЕНИЯ</a:t>
            </a:r>
            <a:endParaRPr lang="ru-RU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241550" y="5157192"/>
            <a:ext cx="461665" cy="1046120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ru-RU" dirty="0" smtClean="0"/>
              <a:t>ЭФФЕКТ</a:t>
            </a:r>
            <a:endParaRPr lang="ru-RU" dirty="0"/>
          </a:p>
        </p:txBody>
      </p:sp>
      <p:sp>
        <p:nvSpPr>
          <p:cNvPr id="21" name="Стрелка вниз 20"/>
          <p:cNvSpPr/>
          <p:nvPr/>
        </p:nvSpPr>
        <p:spPr>
          <a:xfrm>
            <a:off x="4130086" y="4269798"/>
            <a:ext cx="729738" cy="591596"/>
          </a:xfrm>
          <a:prstGeom prst="downArrow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735914" y="4892226"/>
            <a:ext cx="7704138" cy="177713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11"/>
          <p:cNvSpPr>
            <a:spLocks noChangeArrowheads="1"/>
          </p:cNvSpPr>
          <p:nvPr/>
        </p:nvSpPr>
        <p:spPr bwMode="auto">
          <a:xfrm>
            <a:off x="726256" y="4892226"/>
            <a:ext cx="7704138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285750" indent="-285750" algn="ctr">
              <a:buFont typeface="Wingdings" pitchFamily="2" charset="2"/>
              <a:buChar char="Ø"/>
            </a:pPr>
            <a:r>
              <a:rPr lang="ru-RU" sz="1600" dirty="0" smtClean="0"/>
              <a:t>Отсутствие необходимости включения в систему финансирования «посредников» между учредителем и учреждением </a:t>
            </a:r>
          </a:p>
          <a:p>
            <a:pPr marL="285750" indent="-285750" algn="ctr">
              <a:buFont typeface="Wingdings" pitchFamily="2" charset="2"/>
              <a:buChar char="Ø"/>
            </a:pPr>
            <a:r>
              <a:rPr lang="ru-RU" sz="1600" dirty="0" smtClean="0"/>
              <a:t>Сохранение государственного регулирования системы ДО посредством сохранения бюджетного (государственного и муниципального ) задания</a:t>
            </a:r>
          </a:p>
          <a:p>
            <a:pPr marL="285750" indent="-285750" algn="ctr">
              <a:buFont typeface="Wingdings" pitchFamily="2" charset="2"/>
              <a:buChar char="Ø"/>
            </a:pPr>
            <a:r>
              <a:rPr lang="ru-RU" sz="1600" dirty="0" smtClean="0"/>
              <a:t>Исключение перевода образовательных услуг, оплачиваемых по сертификату, в категорию «платные услуги»</a:t>
            </a: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 flipV="1">
            <a:off x="241550" y="836712"/>
            <a:ext cx="8434906" cy="7200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8711654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2771405" y="1187046"/>
            <a:ext cx="3982180" cy="923330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  <a:ln w="15875"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ru-RU" dirty="0" smtClean="0"/>
              <a:t>Автоматический подсчет </a:t>
            </a:r>
            <a:br>
              <a:rPr lang="ru-RU" dirty="0" smtClean="0"/>
            </a:br>
            <a:r>
              <a:rPr lang="ru-RU" dirty="0" smtClean="0"/>
              <a:t>объема услуг бюджетного задания </a:t>
            </a:r>
            <a:br>
              <a:rPr lang="ru-RU" dirty="0" smtClean="0"/>
            </a:br>
            <a:r>
              <a:rPr lang="ru-RU" dirty="0" smtClean="0"/>
              <a:t>для учреждения (чел</a:t>
            </a:r>
            <a:r>
              <a:rPr lang="en-US" dirty="0" smtClean="0"/>
              <a:t>/</a:t>
            </a:r>
            <a:r>
              <a:rPr lang="ru-RU" dirty="0" smtClean="0"/>
              <a:t>ч</a:t>
            </a:r>
            <a:r>
              <a:rPr lang="en-US" dirty="0" smtClean="0"/>
              <a:t>)</a:t>
            </a:r>
            <a:endParaRPr lang="ru-RU" dirty="0"/>
          </a:p>
        </p:txBody>
      </p:sp>
      <p:sp>
        <p:nvSpPr>
          <p:cNvPr id="17" name="Заголовок 1"/>
          <p:cNvSpPr txBox="1">
            <a:spLocks/>
          </p:cNvSpPr>
          <p:nvPr/>
        </p:nvSpPr>
        <p:spPr>
          <a:xfrm>
            <a:off x="367885" y="332656"/>
            <a:ext cx="8424936" cy="74751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ru-RU" sz="3200" dirty="0" smtClean="0"/>
              <a:t>Общая концепция</a:t>
            </a:r>
            <a:endParaRPr lang="ru-RU" sz="3200" dirty="0"/>
          </a:p>
        </p:txBody>
      </p:sp>
      <p:sp>
        <p:nvSpPr>
          <p:cNvPr id="19" name="TextBox 18"/>
          <p:cNvSpPr txBox="1"/>
          <p:nvPr/>
        </p:nvSpPr>
        <p:spPr>
          <a:xfrm>
            <a:off x="1715579" y="5127575"/>
            <a:ext cx="4240263" cy="646331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  <a:ln w="15875"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ru-RU" dirty="0" smtClean="0"/>
              <a:t>Корректировка бюджетного задания </a:t>
            </a:r>
            <a:br>
              <a:rPr lang="ru-RU" dirty="0" smtClean="0"/>
            </a:br>
            <a:r>
              <a:rPr lang="ru-RU" dirty="0" smtClean="0"/>
              <a:t>и его финансового обеспечения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4095120" y="2333957"/>
            <a:ext cx="5069016" cy="1200329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  <a:ln w="15875"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ru-RU" dirty="0" smtClean="0"/>
              <a:t>Автоматическое определение объема </a:t>
            </a:r>
            <a:br>
              <a:rPr lang="ru-RU" dirty="0" smtClean="0"/>
            </a:br>
            <a:r>
              <a:rPr lang="ru-RU" dirty="0" smtClean="0"/>
              <a:t>финансового обеспечения </a:t>
            </a:r>
            <a:br>
              <a:rPr lang="ru-RU" dirty="0" smtClean="0"/>
            </a:br>
            <a:r>
              <a:rPr lang="ru-RU" dirty="0" smtClean="0"/>
              <a:t>исходя из объема услуг и </a:t>
            </a:r>
            <a:br>
              <a:rPr lang="ru-RU" dirty="0" smtClean="0"/>
            </a:br>
            <a:r>
              <a:rPr lang="ru-RU" dirty="0" smtClean="0"/>
              <a:t>установленных нормативов (чел</a:t>
            </a:r>
            <a:r>
              <a:rPr lang="en-US" dirty="0" smtClean="0"/>
              <a:t>/</a:t>
            </a:r>
            <a:r>
              <a:rPr lang="ru-RU" dirty="0" smtClean="0"/>
              <a:t>ч</a:t>
            </a:r>
            <a:r>
              <a:rPr lang="en-US" dirty="0" smtClean="0"/>
              <a:t>*</a:t>
            </a:r>
            <a:r>
              <a:rPr lang="ru-RU" dirty="0" smtClean="0"/>
              <a:t>норматив)</a:t>
            </a:r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6156176" y="5589240"/>
            <a:ext cx="2194832" cy="369332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  <a:ln w="15875">
            <a:solidFill>
              <a:schemeClr val="accent3"/>
            </a:solidFill>
          </a:ln>
        </p:spPr>
        <p:txBody>
          <a:bodyPr wrap="none" rtlCol="0">
            <a:spAutoFit/>
          </a:bodyPr>
          <a:lstStyle/>
          <a:p>
            <a:r>
              <a:rPr lang="ru-RU" dirty="0" smtClean="0"/>
              <a:t>«Движение» детей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344272" y="2247394"/>
            <a:ext cx="3142207" cy="369332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  <a:ln w="15875">
            <a:solidFill>
              <a:schemeClr val="accent3"/>
            </a:solidFill>
          </a:ln>
        </p:spPr>
        <p:txBody>
          <a:bodyPr wrap="none" rtlCol="0">
            <a:spAutoFit/>
          </a:bodyPr>
          <a:lstStyle/>
          <a:p>
            <a:r>
              <a:rPr lang="ru-RU" dirty="0" smtClean="0"/>
              <a:t>Выбор получателями услуг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5238822" y="4161338"/>
            <a:ext cx="3908442" cy="646331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  <a:ln w="15875"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ru-RU" dirty="0" smtClean="0"/>
              <a:t>Предварительные периодические </a:t>
            </a:r>
            <a:br>
              <a:rPr lang="ru-RU" dirty="0" smtClean="0"/>
            </a:br>
            <a:r>
              <a:rPr lang="ru-RU" dirty="0" smtClean="0"/>
              <a:t>расчеты с организацией</a:t>
            </a:r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1413501" y="4057275"/>
            <a:ext cx="2715807" cy="646331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  <a:ln w="15875"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ru-RU" dirty="0" smtClean="0"/>
              <a:t>Окончательный расчет </a:t>
            </a:r>
            <a:br>
              <a:rPr lang="ru-RU" dirty="0" smtClean="0"/>
            </a:br>
            <a:r>
              <a:rPr lang="ru-RU" dirty="0" smtClean="0"/>
              <a:t>с организацией</a:t>
            </a:r>
            <a:endParaRPr lang="ru-RU" dirty="0"/>
          </a:p>
        </p:txBody>
      </p:sp>
      <p:sp>
        <p:nvSpPr>
          <p:cNvPr id="2" name="Выгнутая вверх стрелка 1"/>
          <p:cNvSpPr/>
          <p:nvPr/>
        </p:nvSpPr>
        <p:spPr>
          <a:xfrm rot="18860670">
            <a:off x="1692672" y="1257393"/>
            <a:ext cx="1139430" cy="524497"/>
          </a:xfrm>
          <a:prstGeom prst="curvedDownArrow">
            <a:avLst>
              <a:gd name="adj1" fmla="val 25000"/>
              <a:gd name="adj2" fmla="val 85216"/>
              <a:gd name="adj3" fmla="val 4451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Выгнутая вправо стрелка 6"/>
          <p:cNvSpPr/>
          <p:nvPr/>
        </p:nvSpPr>
        <p:spPr>
          <a:xfrm rot="20609453">
            <a:off x="8512716" y="2869965"/>
            <a:ext cx="692140" cy="1238529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8" name="Выгнутая вправо стрелка 27"/>
          <p:cNvSpPr/>
          <p:nvPr/>
        </p:nvSpPr>
        <p:spPr>
          <a:xfrm rot="20609453">
            <a:off x="7190364" y="1305384"/>
            <a:ext cx="692140" cy="1238529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9" name="Выгнутая вправо стрелка 28"/>
          <p:cNvSpPr/>
          <p:nvPr/>
        </p:nvSpPr>
        <p:spPr>
          <a:xfrm rot="186961">
            <a:off x="8512715" y="4736922"/>
            <a:ext cx="692140" cy="1238529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0" name="Выгнутая вправо стрелка 29"/>
          <p:cNvSpPr/>
          <p:nvPr/>
        </p:nvSpPr>
        <p:spPr>
          <a:xfrm rot="5400000">
            <a:off x="5199602" y="4905448"/>
            <a:ext cx="604004" cy="277980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1" name="Выгнутая вправо стрелка 30"/>
          <p:cNvSpPr/>
          <p:nvPr/>
        </p:nvSpPr>
        <p:spPr>
          <a:xfrm rot="10140232">
            <a:off x="745819" y="4184972"/>
            <a:ext cx="692140" cy="1474363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44886" y="2899784"/>
            <a:ext cx="3241593" cy="646331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  <a:ln w="158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ru-RU" dirty="0" smtClean="0"/>
              <a:t>Корректировка бюджетной </a:t>
            </a:r>
            <a:br>
              <a:rPr lang="ru-RU" dirty="0" smtClean="0"/>
            </a:br>
            <a:r>
              <a:rPr lang="ru-RU" dirty="0" smtClean="0"/>
              <a:t>программы</a:t>
            </a:r>
            <a:endParaRPr lang="ru-RU" dirty="0"/>
          </a:p>
        </p:txBody>
      </p:sp>
      <p:sp>
        <p:nvSpPr>
          <p:cNvPr id="33" name="Выгнутая вниз стрелка 32"/>
          <p:cNvSpPr/>
          <p:nvPr/>
        </p:nvSpPr>
        <p:spPr>
          <a:xfrm rot="3501928">
            <a:off x="-93259" y="3771208"/>
            <a:ext cx="1034631" cy="57213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1" name="Выгнутая вниз стрелка 20"/>
          <p:cNvSpPr/>
          <p:nvPr/>
        </p:nvSpPr>
        <p:spPr>
          <a:xfrm rot="15759090">
            <a:off x="3374514" y="3457407"/>
            <a:ext cx="939517" cy="42207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0734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53728" y="1187883"/>
            <a:ext cx="3690434" cy="646331"/>
          </a:xfrm>
          <a:prstGeom prst="rect">
            <a:avLst/>
          </a:prstGeom>
          <a:noFill/>
          <a:ln w="15875"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ru-RU" dirty="0" smtClean="0"/>
              <a:t>Орган государственной власти, </a:t>
            </a:r>
            <a:br>
              <a:rPr lang="ru-RU" dirty="0" smtClean="0"/>
            </a:br>
            <a:r>
              <a:rPr lang="ru-RU" dirty="0" smtClean="0"/>
              <a:t>орган местного самоуправления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691680" y="5904002"/>
            <a:ext cx="6652387" cy="646331"/>
          </a:xfrm>
          <a:prstGeom prst="rect">
            <a:avLst/>
          </a:prstGeom>
          <a:noFill/>
          <a:ln w="15875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Образовательные организации</a:t>
            </a:r>
            <a:r>
              <a:rPr lang="en-US" dirty="0" smtClean="0"/>
              <a:t>;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организации, осуществляющие обучение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25424" y="1952832"/>
            <a:ext cx="3575018" cy="2062103"/>
          </a:xfrm>
          <a:prstGeom prst="rect">
            <a:avLst/>
          </a:prstGeom>
          <a:noFill/>
          <a:ln w="15875"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ru-RU" sz="1600" dirty="0" smtClean="0"/>
              <a:t>Формирование государственного </a:t>
            </a:r>
            <a:r>
              <a:rPr lang="en-US" sz="1600" dirty="0" smtClean="0"/>
              <a:t>/</a:t>
            </a:r>
            <a:r>
              <a:rPr lang="ru-RU" sz="1600" dirty="0" smtClean="0"/>
              <a:t> </a:t>
            </a:r>
            <a:br>
              <a:rPr lang="ru-RU" sz="1600" dirty="0" smtClean="0"/>
            </a:br>
            <a:r>
              <a:rPr lang="ru-RU" sz="1600" dirty="0" smtClean="0"/>
              <a:t>муниципального задания</a:t>
            </a:r>
            <a:r>
              <a:rPr lang="en-US" sz="1600" dirty="0" smtClean="0"/>
              <a:t>:</a:t>
            </a:r>
            <a:endParaRPr lang="ru-RU" sz="1600" dirty="0" smtClean="0"/>
          </a:p>
          <a:p>
            <a:pPr marL="285750" indent="-285750">
              <a:buFontTx/>
              <a:buChar char="-"/>
            </a:pPr>
            <a:r>
              <a:rPr lang="ru-RU" sz="1600" dirty="0" smtClean="0"/>
              <a:t>анализ и прогноз спроса</a:t>
            </a:r>
          </a:p>
          <a:p>
            <a:pPr marL="285750" indent="-285750">
              <a:buFontTx/>
              <a:buChar char="-"/>
            </a:pPr>
            <a:r>
              <a:rPr lang="ru-RU" sz="1600" dirty="0" smtClean="0"/>
              <a:t>ежемесячная</a:t>
            </a:r>
            <a:r>
              <a:rPr lang="en-US" sz="1600" dirty="0" smtClean="0"/>
              <a:t>/</a:t>
            </a:r>
            <a:r>
              <a:rPr lang="ru-RU" sz="1600" dirty="0" smtClean="0"/>
              <a:t>ежеквартальная </a:t>
            </a:r>
            <a:br>
              <a:rPr lang="ru-RU" sz="1600" dirty="0" smtClean="0"/>
            </a:br>
            <a:r>
              <a:rPr lang="ru-RU" sz="1600" dirty="0" smtClean="0"/>
              <a:t>корректировка в соответствии </a:t>
            </a:r>
            <a:br>
              <a:rPr lang="ru-RU" sz="1600" dirty="0" smtClean="0"/>
            </a:br>
            <a:r>
              <a:rPr lang="ru-RU" sz="1600" dirty="0" smtClean="0"/>
              <a:t>с установленным порядком</a:t>
            </a:r>
          </a:p>
          <a:p>
            <a:r>
              <a:rPr lang="en-US" sz="1600" dirty="0" smtClean="0"/>
              <a:t>/</a:t>
            </a:r>
            <a:r>
              <a:rPr lang="ru-RU" sz="1600" dirty="0" smtClean="0"/>
              <a:t> Заключение </a:t>
            </a:r>
            <a:r>
              <a:rPr lang="ru-RU" sz="1600" dirty="0"/>
              <a:t>соглашения 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на </a:t>
            </a:r>
            <a:r>
              <a:rPr lang="ru-RU" sz="1600" dirty="0"/>
              <a:t>оказание образовательных </a:t>
            </a:r>
            <a:r>
              <a:rPr lang="ru-RU" sz="1600" dirty="0" smtClean="0"/>
              <a:t>услуг</a:t>
            </a:r>
            <a:endParaRPr lang="ru-RU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625424" y="4221088"/>
            <a:ext cx="4788490" cy="1569660"/>
          </a:xfrm>
          <a:prstGeom prst="rect">
            <a:avLst/>
          </a:prstGeom>
          <a:noFill/>
          <a:ln w="15875"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ru-RU" sz="1600" dirty="0" smtClean="0"/>
              <a:t>Субсидия для подведомственных организаций</a:t>
            </a:r>
            <a:r>
              <a:rPr lang="en-US" sz="1600" dirty="0" smtClean="0"/>
              <a:t>:</a:t>
            </a:r>
            <a:r>
              <a:rPr lang="ru-RU" sz="1600" dirty="0" smtClean="0"/>
              <a:t> </a:t>
            </a:r>
          </a:p>
          <a:p>
            <a:pPr marL="285750" indent="-285750">
              <a:buFontTx/>
              <a:buChar char="-"/>
            </a:pPr>
            <a:r>
              <a:rPr lang="ru-RU" sz="1600" dirty="0" smtClean="0"/>
              <a:t>ежемесячное перечисление авансов</a:t>
            </a:r>
          </a:p>
          <a:p>
            <a:pPr marL="285750" indent="-285750">
              <a:buFontTx/>
              <a:buChar char="-"/>
            </a:pPr>
            <a:r>
              <a:rPr lang="ru-RU" sz="1600" dirty="0" smtClean="0"/>
              <a:t>оплата фактически оказанных услуг</a:t>
            </a:r>
          </a:p>
          <a:p>
            <a:r>
              <a:rPr lang="ru-RU" sz="1600" dirty="0"/>
              <a:t>Предоставление субсидий </a:t>
            </a:r>
            <a:br>
              <a:rPr lang="ru-RU" sz="1600" dirty="0"/>
            </a:br>
            <a:r>
              <a:rPr lang="ru-RU" sz="1600" dirty="0"/>
              <a:t>на возмещение </a:t>
            </a:r>
            <a:r>
              <a:rPr lang="ru-RU" sz="1600" dirty="0" smtClean="0"/>
              <a:t>затрат </a:t>
            </a:r>
            <a:br>
              <a:rPr lang="ru-RU" sz="1600" dirty="0" smtClean="0"/>
            </a:br>
            <a:r>
              <a:rPr lang="ru-RU" sz="1600" dirty="0" smtClean="0"/>
              <a:t>для негосударственных организаций</a:t>
            </a:r>
            <a:endParaRPr lang="ru-RU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4817978" y="1187883"/>
            <a:ext cx="3820277" cy="646331"/>
          </a:xfrm>
          <a:prstGeom prst="rect">
            <a:avLst/>
          </a:prstGeom>
          <a:noFill/>
          <a:ln w="15875">
            <a:solidFill>
              <a:schemeClr val="accent3"/>
            </a:solidFill>
          </a:ln>
        </p:spPr>
        <p:txBody>
          <a:bodyPr wrap="none" rtlCol="0">
            <a:spAutoFit/>
          </a:bodyPr>
          <a:lstStyle/>
          <a:p>
            <a:r>
              <a:rPr lang="ru-RU" dirty="0" smtClean="0"/>
              <a:t>Заказчик образовательных услуг, </a:t>
            </a:r>
            <a:br>
              <a:rPr lang="ru-RU" dirty="0" smtClean="0"/>
            </a:br>
            <a:r>
              <a:rPr lang="ru-RU" dirty="0" smtClean="0"/>
              <a:t>имеющий сертификат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6034165" y="2383720"/>
            <a:ext cx="2593980" cy="1200329"/>
          </a:xfrm>
          <a:prstGeom prst="rect">
            <a:avLst/>
          </a:prstGeom>
          <a:noFill/>
          <a:ln w="15875">
            <a:solidFill>
              <a:schemeClr val="accent3"/>
            </a:solidFill>
          </a:ln>
        </p:spPr>
        <p:txBody>
          <a:bodyPr wrap="none" rtlCol="0">
            <a:spAutoFit/>
          </a:bodyPr>
          <a:lstStyle/>
          <a:p>
            <a:r>
              <a:rPr lang="ru-RU" dirty="0" smtClean="0"/>
              <a:t>Заключение договора </a:t>
            </a:r>
            <a:br>
              <a:rPr lang="ru-RU" dirty="0" smtClean="0"/>
            </a:br>
            <a:r>
              <a:rPr lang="ru-RU" dirty="0" smtClean="0"/>
              <a:t>на оказание услуг </a:t>
            </a:r>
            <a:br>
              <a:rPr lang="ru-RU" dirty="0" smtClean="0"/>
            </a:br>
            <a:r>
              <a:rPr lang="ru-RU" dirty="0" smtClean="0"/>
              <a:t>с использованием </a:t>
            </a:r>
            <a:br>
              <a:rPr lang="ru-RU" dirty="0" smtClean="0"/>
            </a:br>
            <a:r>
              <a:rPr lang="ru-RU" dirty="0" smtClean="0"/>
              <a:t>сертификата</a:t>
            </a:r>
            <a:endParaRPr lang="ru-RU" dirty="0"/>
          </a:p>
        </p:txBody>
      </p:sp>
      <p:cxnSp>
        <p:nvCxnSpPr>
          <p:cNvPr id="18" name="Скругленная соединительная линия 17"/>
          <p:cNvCxnSpPr>
            <a:stCxn id="9" idx="1"/>
            <a:endCxn id="10" idx="1"/>
          </p:cNvCxnSpPr>
          <p:nvPr/>
        </p:nvCxnSpPr>
        <p:spPr>
          <a:xfrm rot="10800000" flipH="1" flipV="1">
            <a:off x="453728" y="1511048"/>
            <a:ext cx="1237952" cy="4716119"/>
          </a:xfrm>
          <a:prstGeom prst="curvedConnector3">
            <a:avLst>
              <a:gd name="adj1" fmla="val -18466"/>
            </a:avLst>
          </a:prstGeom>
          <a:ln w="158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Скругленная соединительная линия 21"/>
          <p:cNvCxnSpPr/>
          <p:nvPr/>
        </p:nvCxnSpPr>
        <p:spPr>
          <a:xfrm>
            <a:off x="8633185" y="1799710"/>
            <a:ext cx="12700" cy="4138616"/>
          </a:xfrm>
          <a:prstGeom prst="curvedConnector3">
            <a:avLst>
              <a:gd name="adj1" fmla="val 3717457"/>
            </a:avLst>
          </a:prstGeom>
          <a:ln w="15875">
            <a:solidFill>
              <a:schemeClr val="accent3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Двойная стрелка влево/вправо 24"/>
          <p:cNvSpPr/>
          <p:nvPr/>
        </p:nvSpPr>
        <p:spPr>
          <a:xfrm>
            <a:off x="4814922" y="3429000"/>
            <a:ext cx="1038683" cy="648050"/>
          </a:xfrm>
          <a:prstGeom prst="left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6034165" y="3869107"/>
            <a:ext cx="2858316" cy="1015663"/>
          </a:xfrm>
          <a:prstGeom prst="rect">
            <a:avLst/>
          </a:prstGeom>
          <a:noFill/>
          <a:ln w="15875"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Прием в учреждение осуществляется </a:t>
            </a:r>
            <a:br>
              <a:rPr lang="ru-RU" sz="1200" dirty="0" smtClean="0"/>
            </a:br>
            <a:r>
              <a:rPr lang="ru-RU" sz="1200" dirty="0" smtClean="0"/>
              <a:t>в соответствии с установленными </a:t>
            </a:r>
            <a:br>
              <a:rPr lang="ru-RU" sz="1200" dirty="0" smtClean="0"/>
            </a:br>
            <a:r>
              <a:rPr lang="ru-RU" sz="1200" dirty="0" smtClean="0"/>
              <a:t>правилами. Заказчику может быть </a:t>
            </a:r>
            <a:br>
              <a:rPr lang="ru-RU" sz="1200" dirty="0" smtClean="0"/>
            </a:br>
            <a:r>
              <a:rPr lang="ru-RU" sz="1200" dirty="0" smtClean="0"/>
              <a:t>отказано в оказании услуги </a:t>
            </a:r>
            <a:br>
              <a:rPr lang="ru-RU" sz="1200" dirty="0" smtClean="0"/>
            </a:br>
            <a:r>
              <a:rPr lang="ru-RU" sz="1200" dirty="0" smtClean="0"/>
              <a:t>при отсутствии свободных мест</a:t>
            </a:r>
            <a:endParaRPr lang="ru-RU" sz="1200" dirty="0"/>
          </a:p>
        </p:txBody>
      </p:sp>
      <p:sp>
        <p:nvSpPr>
          <p:cNvPr id="17" name="Заголовок 1"/>
          <p:cNvSpPr txBox="1">
            <a:spLocks/>
          </p:cNvSpPr>
          <p:nvPr/>
        </p:nvSpPr>
        <p:spPr>
          <a:xfrm>
            <a:off x="367885" y="332656"/>
            <a:ext cx="8424936" cy="74751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ru-RU" sz="3200" dirty="0" smtClean="0"/>
              <a:t>Общая концепция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10814785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30451" y="2673899"/>
            <a:ext cx="1572817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Региональный модельный </a:t>
            </a:r>
            <a:br>
              <a:rPr lang="ru-RU" sz="1600" dirty="0" smtClean="0"/>
            </a:br>
            <a:r>
              <a:rPr lang="ru-RU" sz="1600" dirty="0" smtClean="0"/>
              <a:t>центр</a:t>
            </a:r>
            <a:endParaRPr lang="ru-RU" sz="1600" dirty="0"/>
          </a:p>
        </p:txBody>
      </p:sp>
      <p:sp>
        <p:nvSpPr>
          <p:cNvPr id="17" name="TextBox 16"/>
          <p:cNvSpPr txBox="1"/>
          <p:nvPr/>
        </p:nvSpPr>
        <p:spPr>
          <a:xfrm>
            <a:off x="3881244" y="2636912"/>
            <a:ext cx="1540623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Муниципальные опорные </a:t>
            </a:r>
            <a:br>
              <a:rPr lang="ru-RU" sz="1600" dirty="0" smtClean="0"/>
            </a:br>
            <a:r>
              <a:rPr lang="ru-RU" sz="1600" dirty="0" smtClean="0"/>
              <a:t>центры</a:t>
            </a:r>
            <a:endParaRPr lang="ru-RU" sz="1600" dirty="0"/>
          </a:p>
        </p:txBody>
      </p:sp>
      <p:sp>
        <p:nvSpPr>
          <p:cNvPr id="19" name="TextBox 18"/>
          <p:cNvSpPr txBox="1"/>
          <p:nvPr/>
        </p:nvSpPr>
        <p:spPr>
          <a:xfrm>
            <a:off x="383686" y="2636912"/>
            <a:ext cx="1740042" cy="830997"/>
          </a:xfrm>
          <a:prstGeom prst="rect">
            <a:avLst/>
          </a:prstGeom>
          <a:noFill/>
          <a:ln w="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Распорядители бюджетных средств</a:t>
            </a:r>
            <a:endParaRPr lang="ru-RU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7210669" y="2635365"/>
            <a:ext cx="1656184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Организации – поставщики услуг</a:t>
            </a:r>
            <a:endParaRPr lang="ru-RU" sz="1600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311678" y="2383969"/>
            <a:ext cx="1812050" cy="187350"/>
          </a:xfrm>
          <a:prstGeom prst="triangl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Равнобедренный треугольник 20"/>
          <p:cNvSpPr/>
          <p:nvPr/>
        </p:nvSpPr>
        <p:spPr>
          <a:xfrm>
            <a:off x="2230451" y="2383969"/>
            <a:ext cx="1506487" cy="200818"/>
          </a:xfrm>
          <a:prstGeom prst="triangl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Равнобедренный треугольник 22"/>
          <p:cNvSpPr/>
          <p:nvPr/>
        </p:nvSpPr>
        <p:spPr>
          <a:xfrm>
            <a:off x="5572714" y="2380236"/>
            <a:ext cx="1533350" cy="207773"/>
          </a:xfrm>
          <a:prstGeom prst="triangl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Равнобедренный треугольник 23"/>
          <p:cNvSpPr/>
          <p:nvPr/>
        </p:nvSpPr>
        <p:spPr>
          <a:xfrm>
            <a:off x="3881244" y="2363290"/>
            <a:ext cx="1540623" cy="208029"/>
          </a:xfrm>
          <a:prstGeom prst="triangl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TextBox 25"/>
          <p:cNvSpPr txBox="1"/>
          <p:nvPr/>
        </p:nvSpPr>
        <p:spPr>
          <a:xfrm>
            <a:off x="376768" y="3520037"/>
            <a:ext cx="1746959" cy="3416320"/>
          </a:xfrm>
          <a:prstGeom prst="rect">
            <a:avLst/>
          </a:prstGeom>
          <a:noFill/>
          <a:ln w="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buFontTx/>
              <a:buChar char="-"/>
            </a:pPr>
            <a:r>
              <a:rPr lang="ru-RU" sz="1200" dirty="0"/>
              <a:t>р</a:t>
            </a:r>
            <a:r>
              <a:rPr lang="ru-RU" sz="1200" dirty="0" smtClean="0"/>
              <a:t>асчет норматива</a:t>
            </a:r>
          </a:p>
          <a:p>
            <a:pPr algn="ctr">
              <a:buFontTx/>
              <a:buChar char="-"/>
            </a:pPr>
            <a:r>
              <a:rPr lang="ru-RU" sz="1200" dirty="0" smtClean="0"/>
              <a:t> расчет объема услуг, подлежащего финансовому обеспечению посредством сертификатов</a:t>
            </a:r>
          </a:p>
          <a:p>
            <a:pPr algn="ctr">
              <a:buFontTx/>
              <a:buChar char="-"/>
            </a:pPr>
            <a:r>
              <a:rPr lang="ru-RU" sz="1200" dirty="0" smtClean="0"/>
              <a:t> формирование и корректировка бюджетного задания по факту оказания услуг по сертификату</a:t>
            </a:r>
          </a:p>
          <a:p>
            <a:pPr algn="ctr">
              <a:buFontTx/>
              <a:buChar char="-"/>
            </a:pPr>
            <a:r>
              <a:rPr lang="ru-RU" sz="1200" dirty="0" smtClean="0"/>
              <a:t> авансовое и</a:t>
            </a:r>
            <a:r>
              <a:rPr lang="en-US" sz="1200" dirty="0" smtClean="0"/>
              <a:t>/</a:t>
            </a:r>
            <a:r>
              <a:rPr lang="ru-RU" sz="1200" dirty="0" smtClean="0"/>
              <a:t>или фактическое субсидирование организаций</a:t>
            </a:r>
          </a:p>
          <a:p>
            <a:pPr algn="ctr">
              <a:buFontTx/>
              <a:buChar char="-"/>
            </a:pPr>
            <a:r>
              <a:rPr lang="ru-RU" sz="1200" dirty="0" smtClean="0"/>
              <a:t>ведение реестра поставщиков услуг</a:t>
            </a:r>
            <a:endParaRPr lang="ru-RU" sz="1200" dirty="0"/>
          </a:p>
        </p:txBody>
      </p:sp>
      <p:sp>
        <p:nvSpPr>
          <p:cNvPr id="27" name="TextBox 26"/>
          <p:cNvSpPr txBox="1"/>
          <p:nvPr/>
        </p:nvSpPr>
        <p:spPr>
          <a:xfrm>
            <a:off x="2230451" y="3546968"/>
            <a:ext cx="1572817" cy="3231654"/>
          </a:xfrm>
          <a:prstGeom prst="rect">
            <a:avLst/>
          </a:prstGeom>
          <a:noFill/>
          <a:ln w="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buFontTx/>
              <a:buChar char="-"/>
            </a:pPr>
            <a:r>
              <a:rPr lang="ru-RU" sz="1200" dirty="0" smtClean="0"/>
              <a:t>определение номинала сертификата в зависимости от категории получателей услуг</a:t>
            </a:r>
          </a:p>
          <a:p>
            <a:pPr algn="ctr">
              <a:buFontTx/>
              <a:buChar char="-"/>
            </a:pPr>
            <a:r>
              <a:rPr lang="ru-RU" sz="1200" dirty="0"/>
              <a:t>экспертное включение программ </a:t>
            </a:r>
            <a:r>
              <a:rPr lang="ru-RU" sz="1200" dirty="0" smtClean="0"/>
              <a:t>областного сегмента </a:t>
            </a:r>
            <a:r>
              <a:rPr lang="ru-RU" sz="1200" dirty="0"/>
              <a:t>в реестр программ, ведение реестра</a:t>
            </a:r>
          </a:p>
          <a:p>
            <a:pPr algn="ctr">
              <a:buFontTx/>
              <a:buChar char="-"/>
            </a:pPr>
            <a:r>
              <a:rPr lang="ru-RU" sz="1200" dirty="0" smtClean="0"/>
              <a:t> методические рекомендации по проектированию программ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580112" y="2636912"/>
            <a:ext cx="1525952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 err="1" smtClean="0"/>
              <a:t>Многофунк-циональные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центры </a:t>
            </a:r>
            <a:endParaRPr lang="ru-RU" sz="900" dirty="0"/>
          </a:p>
        </p:txBody>
      </p:sp>
      <p:sp>
        <p:nvSpPr>
          <p:cNvPr id="29" name="Равнобедренный треугольник 28"/>
          <p:cNvSpPr/>
          <p:nvPr/>
        </p:nvSpPr>
        <p:spPr>
          <a:xfrm>
            <a:off x="7156908" y="2383969"/>
            <a:ext cx="1785394" cy="207773"/>
          </a:xfrm>
          <a:prstGeom prst="triangl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TextBox 29"/>
          <p:cNvSpPr txBox="1"/>
          <p:nvPr/>
        </p:nvSpPr>
        <p:spPr>
          <a:xfrm>
            <a:off x="5572714" y="3606408"/>
            <a:ext cx="1540747" cy="2492990"/>
          </a:xfrm>
          <a:prstGeom prst="rect">
            <a:avLst/>
          </a:prstGeom>
          <a:noFill/>
          <a:ln w="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175" indent="6350" algn="ctr">
              <a:buFontTx/>
              <a:buChar char="-"/>
            </a:pPr>
            <a:r>
              <a:rPr lang="ru-RU" sz="1200" dirty="0" smtClean="0"/>
              <a:t> ведение реестра получателей услуг</a:t>
            </a:r>
          </a:p>
          <a:p>
            <a:pPr marL="3175" indent="6350" algn="ctr">
              <a:buFontTx/>
              <a:buChar char="-"/>
            </a:pPr>
            <a:r>
              <a:rPr lang="ru-RU" sz="1200" dirty="0"/>
              <a:t> </a:t>
            </a:r>
            <a:r>
              <a:rPr lang="ru-RU" sz="1200" dirty="0" smtClean="0"/>
              <a:t>выдача сертификатов</a:t>
            </a:r>
          </a:p>
          <a:p>
            <a:pPr marL="3175" indent="6350" algn="ctr">
              <a:buFontTx/>
              <a:buChar char="-"/>
            </a:pPr>
            <a:r>
              <a:rPr lang="ru-RU" sz="1200" dirty="0" smtClean="0"/>
              <a:t> прием документов для включения в реестр поставщиков услуг (для неподведомственных организаций)</a:t>
            </a:r>
          </a:p>
          <a:p>
            <a:pPr marL="3175" indent="6350" algn="ctr">
              <a:buFontTx/>
              <a:buChar char="-"/>
            </a:pPr>
            <a:endParaRPr lang="ru-RU" sz="1200" dirty="0"/>
          </a:p>
        </p:txBody>
      </p:sp>
      <p:sp>
        <p:nvSpPr>
          <p:cNvPr id="31" name="TextBox 30"/>
          <p:cNvSpPr txBox="1"/>
          <p:nvPr/>
        </p:nvSpPr>
        <p:spPr>
          <a:xfrm>
            <a:off x="3881244" y="3520037"/>
            <a:ext cx="1540623" cy="1384995"/>
          </a:xfrm>
          <a:prstGeom prst="rect">
            <a:avLst/>
          </a:prstGeom>
          <a:noFill/>
          <a:ln w="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buFontTx/>
              <a:buChar char="-"/>
            </a:pPr>
            <a:r>
              <a:rPr lang="ru-RU" sz="1200" dirty="0" smtClean="0"/>
              <a:t>экспертное включение программ муниципального сегмента в реестр программ, ведение реестра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232359" y="3546968"/>
            <a:ext cx="1634493" cy="1200329"/>
          </a:xfrm>
          <a:prstGeom prst="rect">
            <a:avLst/>
          </a:prstGeom>
          <a:noFill/>
          <a:ln w="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buFontTx/>
              <a:buChar char="-"/>
            </a:pPr>
            <a:r>
              <a:rPr lang="ru-RU" sz="1200" dirty="0"/>
              <a:t>н</a:t>
            </a:r>
            <a:r>
              <a:rPr lang="ru-RU" sz="1200" dirty="0" smtClean="0"/>
              <a:t>аполнение реестра программ</a:t>
            </a:r>
          </a:p>
          <a:p>
            <a:pPr algn="ctr">
              <a:buFontTx/>
              <a:buChar char="-"/>
            </a:pPr>
            <a:r>
              <a:rPr lang="ru-RU" sz="1200" dirty="0"/>
              <a:t>ведение реестра получателей </a:t>
            </a:r>
            <a:r>
              <a:rPr lang="ru-RU" sz="1200" dirty="0" smtClean="0"/>
              <a:t>услуг</a:t>
            </a:r>
          </a:p>
          <a:p>
            <a:pPr algn="ctr">
              <a:buFontTx/>
              <a:buChar char="-"/>
            </a:pPr>
            <a:r>
              <a:rPr lang="ru-RU" sz="1200" dirty="0" smtClean="0"/>
              <a:t>учет объема оказанных услуг</a:t>
            </a:r>
            <a:endParaRPr lang="ru-RU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383686" y="1028913"/>
            <a:ext cx="8327301" cy="338554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accent1"/>
                </a:solidFill>
              </a:rPr>
              <a:t>Реестр получателей услуг</a:t>
            </a:r>
            <a:endParaRPr lang="ru-RU" sz="1600" b="1" dirty="0">
              <a:solidFill>
                <a:schemeClr val="accent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83431" y="1457991"/>
            <a:ext cx="8327301" cy="338554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accent1"/>
                </a:solidFill>
              </a:rPr>
              <a:t>Реестр поставщиков услуг</a:t>
            </a:r>
            <a:endParaRPr lang="ru-RU" sz="1600" b="1" dirty="0">
              <a:solidFill>
                <a:schemeClr val="accent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99088" y="1846558"/>
            <a:ext cx="8327301" cy="338554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accent1"/>
                </a:solidFill>
              </a:rPr>
              <a:t>Реестр услуг (программ)</a:t>
            </a:r>
            <a:endParaRPr lang="ru-RU" sz="1600" b="1" dirty="0">
              <a:solidFill>
                <a:schemeClr val="accent1"/>
              </a:solidFill>
            </a:endParaRPr>
          </a:p>
        </p:txBody>
      </p:sp>
      <p:sp>
        <p:nvSpPr>
          <p:cNvPr id="36" name="Заголовок 1"/>
          <p:cNvSpPr>
            <a:spLocks noGrp="1"/>
          </p:cNvSpPr>
          <p:nvPr>
            <p:ph type="ctrTitle"/>
          </p:nvPr>
        </p:nvSpPr>
        <p:spPr>
          <a:xfrm>
            <a:off x="340155" y="116632"/>
            <a:ext cx="8424936" cy="747515"/>
          </a:xfrm>
        </p:spPr>
        <p:txBody>
          <a:bodyPr>
            <a:normAutofit/>
          </a:bodyPr>
          <a:lstStyle/>
          <a:p>
            <a:pPr algn="l"/>
            <a:r>
              <a:rPr lang="ru-RU" sz="3200" dirty="0" smtClean="0"/>
              <a:t>Общая концепция</a:t>
            </a:r>
            <a:endParaRPr lang="ru-RU" sz="3200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383686" y="836712"/>
            <a:ext cx="8423201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3352429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8424936" cy="747515"/>
          </a:xfrm>
        </p:spPr>
        <p:txBody>
          <a:bodyPr>
            <a:normAutofit fontScale="90000"/>
          </a:bodyPr>
          <a:lstStyle/>
          <a:p>
            <a:pPr algn="l"/>
            <a:r>
              <a:rPr lang="ru-RU" sz="3600" dirty="0" smtClean="0"/>
              <a:t>Категории и объем сертификатов</a:t>
            </a:r>
            <a:r>
              <a:rPr lang="en-US" sz="3600" dirty="0" smtClean="0"/>
              <a:t>:</a:t>
            </a:r>
            <a:r>
              <a:rPr lang="ru-RU" sz="3600" dirty="0" smtClean="0"/>
              <a:t> предложения </a:t>
            </a:r>
            <a:endParaRPr lang="ru-RU" sz="3600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00652468"/>
              </p:ext>
            </p:extLst>
          </p:nvPr>
        </p:nvGraphicFramePr>
        <p:xfrm>
          <a:off x="179512" y="980728"/>
          <a:ext cx="7488832" cy="582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42918"/>
                <a:gridCol w="2619470"/>
                <a:gridCol w="1426444"/>
              </a:tblGrid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Социально незащищенные категории детей и молодежи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Объем сертификата (чел</a:t>
                      </a:r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/</a:t>
                      </a:r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час)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Дети-сироты</a:t>
                      </a:r>
                      <a:r>
                        <a:rPr lang="ru-RU" sz="1300" baseline="0" dirty="0" smtClean="0"/>
                        <a:t> и дети, оставшиеся без попечения родителей, от 5 до 18 лет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На программы любой направленности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144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Дети из малоимущих семей, от 5 до 18 лет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На программы любой направленности на период действия соответствующей</a:t>
                      </a:r>
                    </a:p>
                    <a:p>
                      <a:r>
                        <a:rPr lang="ru-RU" sz="1200" dirty="0" smtClean="0"/>
                        <a:t>справки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144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Дети из многодетных семей, от 5 до 18 лет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На программы физкультурно-спортивной направленности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144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Дети-инвалиды</a:t>
                      </a:r>
                      <a:r>
                        <a:rPr lang="ru-RU" sz="1300" baseline="0" dirty="0" smtClean="0"/>
                        <a:t> и лица с ограниченными возможностями здоровья от 5 до 18 лет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На программы любой направленности,</a:t>
                      </a:r>
                      <a:r>
                        <a:rPr lang="ru-RU" sz="1100" baseline="0" dirty="0" smtClean="0"/>
                        <a:t> адаптированные для соответствующего вида ограничения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72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Инвалиды от 18</a:t>
                      </a:r>
                      <a:r>
                        <a:rPr lang="ru-RU" sz="1300" baseline="0" dirty="0" smtClean="0"/>
                        <a:t> до 30 лет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/>
                        <a:t>На программы любой направленности,</a:t>
                      </a:r>
                      <a:r>
                        <a:rPr lang="ru-RU" sz="1100" baseline="0" dirty="0" smtClean="0"/>
                        <a:t> адаптированные для соответствующего вида ограничения</a:t>
                      </a:r>
                      <a:endParaRPr lang="ru-RU" sz="11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72</a:t>
                      </a:r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Категории детей в целях исполнения Закона </a:t>
                      </a:r>
                      <a:r>
                        <a:rPr lang="ru-RU" sz="14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</a:t>
                      </a:r>
                      <a:r>
                        <a:rPr lang="ru-RU" sz="1400" b="1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 основах системы профилактики безнадзорности и правонарушений несовершеннолетних</a:t>
                      </a:r>
                      <a:r>
                        <a:rPr lang="ru-RU" sz="14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»</a:t>
                      </a:r>
                      <a:endParaRPr lang="ru-RU" sz="1400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Дети от 5 до 18 лет, состоящие в Областном</a:t>
                      </a:r>
                      <a:r>
                        <a:rPr lang="ru-RU" sz="1300" baseline="0" dirty="0" smtClean="0"/>
                        <a:t> банке данных семей и несовершеннолетних «Группы особого внимания»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На программы 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любой</a:t>
                      </a:r>
                      <a:r>
                        <a:rPr lang="ru-RU" sz="1200" dirty="0" smtClean="0"/>
                        <a:t> направленности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72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7740352" y="1196752"/>
            <a:ext cx="1296144" cy="511256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Категории получателей услуг являются едиными на всей территории региона. </a:t>
            </a:r>
            <a:endParaRPr lang="ru-RU" sz="1400" dirty="0">
              <a:solidFill>
                <a:schemeClr val="tx1"/>
              </a:solidFill>
            </a:endParaRPr>
          </a:p>
          <a:p>
            <a:pPr algn="ctr"/>
            <a:endParaRPr lang="ru-RU" sz="1400" dirty="0" smtClean="0">
              <a:solidFill>
                <a:schemeClr val="tx1"/>
              </a:solidFill>
            </a:endParaRPr>
          </a:p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Введение отдельных категорий в систему ПФ могут быть введены поэтапно</a:t>
            </a:r>
            <a:r>
              <a:rPr lang="en-US" sz="1400" dirty="0" smtClean="0">
                <a:solidFill>
                  <a:schemeClr val="tx1"/>
                </a:solidFill>
              </a:rPr>
              <a:t>;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>
                <a:solidFill>
                  <a:schemeClr val="tx1"/>
                </a:solidFill>
              </a:rPr>
              <a:t>объем </a:t>
            </a:r>
            <a:r>
              <a:rPr lang="ru-RU" sz="1400" dirty="0" smtClean="0">
                <a:solidFill>
                  <a:schemeClr val="tx1"/>
                </a:solidFill>
              </a:rPr>
              <a:t>сертификата установлен исходя из финансовых возможностей </a:t>
            </a:r>
          </a:p>
        </p:txBody>
      </p:sp>
    </p:spTree>
    <p:extLst>
      <p:ext uri="{BB962C8B-B14F-4D97-AF65-F5344CB8AC3E}">
        <p14:creationId xmlns:p14="http://schemas.microsoft.com/office/powerpoint/2010/main" xmlns="" val="42735187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8424936" cy="747515"/>
          </a:xfrm>
        </p:spPr>
        <p:txBody>
          <a:bodyPr>
            <a:normAutofit fontScale="90000"/>
          </a:bodyPr>
          <a:lstStyle/>
          <a:p>
            <a:pPr algn="l"/>
            <a:r>
              <a:rPr lang="ru-RU" sz="3600" dirty="0" smtClean="0"/>
              <a:t>Категории и объем сертификатов</a:t>
            </a:r>
            <a:r>
              <a:rPr lang="en-US" sz="3600" dirty="0" smtClean="0"/>
              <a:t>:</a:t>
            </a:r>
            <a:r>
              <a:rPr lang="ru-RU" sz="3600" dirty="0" smtClean="0"/>
              <a:t> предложения </a:t>
            </a:r>
            <a:endParaRPr lang="ru-RU" sz="3600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09199051"/>
              </p:ext>
            </p:extLst>
          </p:nvPr>
        </p:nvGraphicFramePr>
        <p:xfrm>
          <a:off x="179512" y="980728"/>
          <a:ext cx="7344816" cy="4592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0"/>
                <a:gridCol w="2304256"/>
                <a:gridCol w="1440160"/>
              </a:tblGrid>
              <a:tr h="3600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Талантливые дети  и молодежь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Объем </a:t>
                      </a:r>
                      <a:br>
                        <a:rPr lang="ru-RU" sz="1400" b="1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сертификата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(чел</a:t>
                      </a:r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/</a:t>
                      </a:r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час</a:t>
                      </a:r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ru-RU" sz="1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Обучающие по общеразвивающим</a:t>
                      </a:r>
                      <a:r>
                        <a:rPr lang="ru-RU" sz="1300" baseline="0" dirty="0" smtClean="0"/>
                        <a:t> программам </a:t>
                      </a:r>
                      <a:r>
                        <a:rPr lang="ru-RU" sz="1300" dirty="0" smtClean="0"/>
                        <a:t>от 5 до 30 лет</a:t>
                      </a:r>
                      <a:r>
                        <a:rPr lang="ru-RU" sz="1300" baseline="0" dirty="0" smtClean="0"/>
                        <a:t>, </a:t>
                      </a:r>
                      <a:r>
                        <a:rPr lang="ru-RU" sz="1300" dirty="0" smtClean="0"/>
                        <a:t>состоящие в региональной базе талантливых детей и молодежи</a:t>
                      </a:r>
                      <a:r>
                        <a:rPr lang="ru-RU" sz="1300" baseline="0" dirty="0" smtClean="0"/>
                        <a:t> </a:t>
                      </a:r>
                      <a:r>
                        <a:rPr lang="ru-RU" sz="1300" baseline="0" dirty="0" smtClean="0">
                          <a:solidFill>
                            <a:schemeClr val="tx1"/>
                          </a:solidFill>
                        </a:rPr>
                        <a:t>и не получающие услуги дополнительного образования по предпрофессиональным программам это по всем категориям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По программе той же направленности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216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Дети</a:t>
                      </a:r>
                      <a:r>
                        <a:rPr lang="ru-RU" sz="1400" b="1" baseline="0" dirty="0" smtClean="0">
                          <a:solidFill>
                            <a:schemeClr val="bg1"/>
                          </a:solidFill>
                        </a:rPr>
                        <a:t> и молодежь,  не отнесенные  к иным категориям</a:t>
                      </a:r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Дети от 5 до 18 лет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На программы любой направленности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36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Дети</a:t>
                      </a: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и молодежь от 14 до 30 лет, обучающиеся в общеобразовательных и профессиональных образовательных организациях по очной форме обучения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На программы социально-педагогической и физкультурно-спортивной направленности, ориентированные на волонтерскую деятельность и добровольную подготовку к военной службе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144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7740352" y="1196752"/>
            <a:ext cx="1296144" cy="511256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Категории получателей услуг являются едиными на всей территории региона. </a:t>
            </a:r>
            <a:endParaRPr lang="ru-RU" sz="1400" dirty="0">
              <a:solidFill>
                <a:schemeClr val="tx1"/>
              </a:solidFill>
            </a:endParaRPr>
          </a:p>
          <a:p>
            <a:pPr algn="ctr"/>
            <a:endParaRPr lang="ru-RU" sz="1400" dirty="0" smtClean="0">
              <a:solidFill>
                <a:schemeClr val="tx1"/>
              </a:solidFill>
            </a:endParaRPr>
          </a:p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Введение отдельных категорий в систему ПФ могут быть введены поэтапно</a:t>
            </a:r>
            <a:r>
              <a:rPr lang="en-US" sz="1400" dirty="0" smtClean="0">
                <a:solidFill>
                  <a:schemeClr val="tx1"/>
                </a:solidFill>
              </a:rPr>
              <a:t>;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>
                <a:solidFill>
                  <a:schemeClr val="tx1"/>
                </a:solidFill>
              </a:rPr>
              <a:t>объем </a:t>
            </a:r>
            <a:r>
              <a:rPr lang="ru-RU" sz="1400" dirty="0" smtClean="0">
                <a:solidFill>
                  <a:schemeClr val="tx1"/>
                </a:solidFill>
              </a:rPr>
              <a:t>сертификата установлен исходя из финансовых возможностей </a:t>
            </a:r>
          </a:p>
        </p:txBody>
      </p:sp>
    </p:spTree>
    <p:extLst>
      <p:ext uri="{BB962C8B-B14F-4D97-AF65-F5344CB8AC3E}">
        <p14:creationId xmlns:p14="http://schemas.microsoft.com/office/powerpoint/2010/main" xmlns="" val="1010931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1"/>
          <p:cNvSpPr>
            <a:spLocks noChangeArrowheads="1"/>
          </p:cNvSpPr>
          <p:nvPr/>
        </p:nvSpPr>
        <p:spPr bwMode="auto">
          <a:xfrm>
            <a:off x="755650" y="3642266"/>
            <a:ext cx="77041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ru-RU" dirty="0"/>
          </a:p>
        </p:txBody>
      </p:sp>
      <p:sp>
        <p:nvSpPr>
          <p:cNvPr id="23" name="Прямоугольник 11"/>
          <p:cNvSpPr>
            <a:spLocks noChangeArrowheads="1"/>
          </p:cNvSpPr>
          <p:nvPr/>
        </p:nvSpPr>
        <p:spPr bwMode="auto">
          <a:xfrm>
            <a:off x="735915" y="5913008"/>
            <a:ext cx="77041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ru-RU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3577710"/>
              </p:ext>
            </p:extLst>
          </p:nvPr>
        </p:nvGraphicFramePr>
        <p:xfrm>
          <a:off x="410635" y="859344"/>
          <a:ext cx="7992814" cy="5278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5221"/>
                <a:gridCol w="5127593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Решение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Эффекты и следствия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Нормативные затраты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=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</a:rPr>
                        <a:t>усредненные затраты 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</a:rPr>
                        <a:t>(с учетом числа обучающихся на 1 педагога, установленного в «Дорожной карте»)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</a:rPr>
                        <a:t>учитывающие направленность, форму обучения, дистанционное обучение, </a:t>
                      </a:r>
                      <a:r>
                        <a:rPr lang="ru-RU" sz="1600" b="0" baseline="0" dirty="0" err="1" smtClean="0">
                          <a:solidFill>
                            <a:schemeClr val="tx1"/>
                          </a:solidFill>
                        </a:rPr>
                        <a:t>адаптированность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</a:rPr>
                        <a:t>+ усредненные затраты на 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</a:rPr>
                        <a:t>повышение квалификации, медосмотр, 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</a:rPr>
                        <a:t>общехозяйственные нужды 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</a:rPr>
                        <a:t>пропорционально объему услуги (в расчете на чел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</a:rPr>
                        <a:t>час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«+»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Соответствует нормативной базе (приказу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600" b="0" baseline="0" dirty="0" err="1" smtClean="0">
                          <a:solidFill>
                            <a:schemeClr val="tx1"/>
                          </a:solidFill>
                        </a:rPr>
                        <a:t>Минобрнауки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</a:rPr>
                        <a:t> № 1040 «Об общих требованиях к определению нормативных затрат…», Постановлению Правительства «О формировании государственного задания…»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</a:rPr>
                        <a:t>Нормативная стоимость услуги носит нормативный характер, поэтому «включает» механизм эффективности управления ресурсами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ru-RU" sz="16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2400" b="1" baseline="0" dirty="0" smtClean="0">
                          <a:solidFill>
                            <a:schemeClr val="tx1"/>
                          </a:solidFill>
                        </a:rPr>
                        <a:t>«-»</a:t>
                      </a:r>
                      <a:endParaRPr lang="ru-RU" sz="24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Необходима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</a:rPr>
                        <a:t> разработка автоматизированной системы для автоматического определения стоимости каждой программы в расчете на чел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</a:rPr>
                        <a:t>час, общего объема финансового обеспечения и учета исполнения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ru-RU" sz="16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endParaRPr lang="ru-RU" sz="1600" b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Заголовок 1"/>
          <p:cNvSpPr txBox="1">
            <a:spLocks/>
          </p:cNvSpPr>
          <p:nvPr/>
        </p:nvSpPr>
        <p:spPr>
          <a:xfrm>
            <a:off x="395251" y="89197"/>
            <a:ext cx="8424936" cy="74751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ru-RU" sz="3600" dirty="0" smtClean="0"/>
              <a:t>Шаг 1. Расчет нормативных затрат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11137113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ctrTitle"/>
          </p:nvPr>
        </p:nvSpPr>
        <p:spPr>
          <a:xfrm>
            <a:off x="395251" y="89197"/>
            <a:ext cx="8424936" cy="747515"/>
          </a:xfrm>
        </p:spPr>
        <p:txBody>
          <a:bodyPr>
            <a:normAutofit fontScale="90000"/>
          </a:bodyPr>
          <a:lstStyle/>
          <a:p>
            <a:pPr algn="l"/>
            <a:r>
              <a:rPr lang="ru-RU" sz="3600" dirty="0" smtClean="0"/>
              <a:t>Реестр поставщиков услуг</a:t>
            </a:r>
            <a:r>
              <a:rPr lang="en-US" sz="3600" dirty="0" smtClean="0"/>
              <a:t>:</a:t>
            </a:r>
            <a:r>
              <a:rPr lang="ru-RU" sz="3600" dirty="0" smtClean="0"/>
              <a:t> предложения</a:t>
            </a:r>
            <a:endParaRPr lang="ru-RU" sz="3600" dirty="0"/>
          </a:p>
        </p:txBody>
      </p:sp>
      <p:sp>
        <p:nvSpPr>
          <p:cNvPr id="17" name="Прямоугольник 11"/>
          <p:cNvSpPr>
            <a:spLocks noChangeArrowheads="1"/>
          </p:cNvSpPr>
          <p:nvPr/>
        </p:nvSpPr>
        <p:spPr bwMode="auto">
          <a:xfrm>
            <a:off x="755650" y="3642266"/>
            <a:ext cx="77041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ru-RU" dirty="0"/>
          </a:p>
        </p:txBody>
      </p:sp>
      <p:sp>
        <p:nvSpPr>
          <p:cNvPr id="23" name="Прямоугольник 11"/>
          <p:cNvSpPr>
            <a:spLocks noChangeArrowheads="1"/>
          </p:cNvSpPr>
          <p:nvPr/>
        </p:nvSpPr>
        <p:spPr bwMode="auto">
          <a:xfrm>
            <a:off x="735915" y="5913008"/>
            <a:ext cx="77041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179512" y="1579379"/>
            <a:ext cx="2520280" cy="446303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Порядок доступа организаций в систему персонифицирован-</a:t>
            </a:r>
            <a:r>
              <a:rPr lang="ru-RU" sz="1600" b="1" dirty="0" err="1" smtClean="0">
                <a:solidFill>
                  <a:schemeClr val="tx1"/>
                </a:solidFill>
              </a:rPr>
              <a:t>ного</a:t>
            </a:r>
            <a:r>
              <a:rPr lang="ru-RU" sz="1600" b="1" dirty="0" smtClean="0">
                <a:solidFill>
                  <a:schemeClr val="tx1"/>
                </a:solidFill>
              </a:rPr>
              <a:t> финансирования </a:t>
            </a: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(добровольная сертификация дополнительных общеобразовательных общеразвивающих программ)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059832" y="3284984"/>
            <a:ext cx="1800200" cy="136815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Реестр услуг по реализации программ дополнительного образования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131840" y="1340768"/>
            <a:ext cx="2520280" cy="129614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Реестр организаций – поставщиков образовательных услуг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012160" y="1052736"/>
            <a:ext cx="2919435" cy="201622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r>
              <a:rPr lang="ru-RU" sz="1400" dirty="0">
                <a:solidFill>
                  <a:schemeClr val="tx1"/>
                </a:solidFill>
              </a:rPr>
              <a:t>п</a:t>
            </a:r>
            <a:r>
              <a:rPr lang="ru-RU" sz="1400" dirty="0" smtClean="0">
                <a:solidFill>
                  <a:schemeClr val="tx1"/>
                </a:solidFill>
              </a:rPr>
              <a:t>олное и краткое наименование организации</a:t>
            </a:r>
          </a:p>
          <a:p>
            <a:pPr marL="285750" indent="-285750">
              <a:buFontTx/>
              <a:buChar char="-"/>
            </a:pPr>
            <a:r>
              <a:rPr lang="ru-RU" sz="1400" dirty="0" smtClean="0">
                <a:solidFill>
                  <a:schemeClr val="tx1"/>
                </a:solidFill>
              </a:rPr>
              <a:t>ИНН</a:t>
            </a:r>
          </a:p>
          <a:p>
            <a:pPr marL="285750" indent="-285750">
              <a:buFontTx/>
              <a:buChar char="-"/>
            </a:pPr>
            <a:r>
              <a:rPr lang="ru-RU" sz="1400" dirty="0" smtClean="0">
                <a:solidFill>
                  <a:schemeClr val="tx1"/>
                </a:solidFill>
              </a:rPr>
              <a:t>КПП</a:t>
            </a:r>
          </a:p>
          <a:p>
            <a:pPr marL="285750" indent="-285750">
              <a:buFontTx/>
              <a:buChar char="-"/>
            </a:pPr>
            <a:r>
              <a:rPr lang="ru-RU" sz="1400" dirty="0">
                <a:solidFill>
                  <a:schemeClr val="tx1"/>
                </a:solidFill>
              </a:rPr>
              <a:t>о</a:t>
            </a:r>
            <a:r>
              <a:rPr lang="ru-RU" sz="1400" dirty="0" smtClean="0">
                <a:solidFill>
                  <a:schemeClr val="tx1"/>
                </a:solidFill>
              </a:rPr>
              <a:t>рганизационно-правовая форма</a:t>
            </a:r>
          </a:p>
          <a:p>
            <a:pPr marL="285750" indent="-285750">
              <a:buFontTx/>
              <a:buChar char="-"/>
            </a:pPr>
            <a:r>
              <a:rPr lang="ru-RU" sz="1400" dirty="0">
                <a:solidFill>
                  <a:schemeClr val="tx1"/>
                </a:solidFill>
              </a:rPr>
              <a:t>а</a:t>
            </a:r>
            <a:r>
              <a:rPr lang="ru-RU" sz="1400" dirty="0" smtClean="0">
                <a:solidFill>
                  <a:schemeClr val="tx1"/>
                </a:solidFill>
              </a:rPr>
              <a:t>дрес</a:t>
            </a:r>
          </a:p>
          <a:p>
            <a:pPr marL="285750" indent="-285750">
              <a:buFontTx/>
              <a:buChar char="-"/>
            </a:pPr>
            <a:r>
              <a:rPr lang="ru-RU" sz="1400" dirty="0" smtClean="0">
                <a:solidFill>
                  <a:schemeClr val="tx1"/>
                </a:solidFill>
              </a:rPr>
              <a:t>лицензия</a:t>
            </a:r>
          </a:p>
          <a:p>
            <a:pPr marL="285750" indent="-285750">
              <a:buFontTx/>
              <a:buChar char="-"/>
            </a:pPr>
            <a:r>
              <a:rPr lang="ru-RU" sz="1400" dirty="0" smtClean="0">
                <a:solidFill>
                  <a:schemeClr val="tx1"/>
                </a:solidFill>
              </a:rPr>
              <a:t>контактные данные</a:t>
            </a:r>
          </a:p>
        </p:txBody>
      </p:sp>
      <p:sp>
        <p:nvSpPr>
          <p:cNvPr id="3" name="Стрелка вправо 2"/>
          <p:cNvSpPr/>
          <p:nvPr/>
        </p:nvSpPr>
        <p:spPr>
          <a:xfrm>
            <a:off x="2771800" y="1916832"/>
            <a:ext cx="288032" cy="216024"/>
          </a:xfrm>
          <a:prstGeom prst="rightArrow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2739242" y="3826932"/>
            <a:ext cx="28803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5652120" y="3309955"/>
            <a:ext cx="2520280" cy="251812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Реестр организаций!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ИП, имеющие право осуществлять образовательную деятельность без лицензии, не могут войти в систему персонифицированного финансирования</a:t>
            </a:r>
          </a:p>
        </p:txBody>
      </p:sp>
    </p:spTree>
    <p:extLst>
      <p:ext uri="{BB962C8B-B14F-4D97-AF65-F5344CB8AC3E}">
        <p14:creationId xmlns:p14="http://schemas.microsoft.com/office/powerpoint/2010/main" xmlns="" val="36729746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673708" y="1268759"/>
            <a:ext cx="7704138" cy="1656183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ctr">
              <a:buFont typeface="Wingdings" pitchFamily="2" charset="2"/>
              <a:buChar char="Ø"/>
            </a:pPr>
            <a:r>
              <a:rPr lang="ru-RU" sz="1400" dirty="0" smtClean="0">
                <a:solidFill>
                  <a:schemeClr val="tx1"/>
                </a:solidFill>
              </a:rPr>
              <a:t> Необходимость поддержки «неформального образования»</a:t>
            </a:r>
          </a:p>
          <a:p>
            <a:pPr marL="171450" indent="-171450" algn="ctr">
              <a:buFont typeface="Wingdings" pitchFamily="2" charset="2"/>
              <a:buChar char="Ø"/>
            </a:pPr>
            <a:r>
              <a:rPr lang="ru-RU" sz="1400" dirty="0" smtClean="0">
                <a:solidFill>
                  <a:schemeClr val="tx1"/>
                </a:solidFill>
              </a:rPr>
              <a:t>Расширение организационных форм дополнительного образования (клубная деятельность, тематические лагеря, досуговые проекты, имеющие образовательную компоненту и т.д.)</a:t>
            </a:r>
          </a:p>
          <a:p>
            <a:pPr marL="171450" indent="-171450" algn="ctr">
              <a:buFont typeface="Wingdings" pitchFamily="2" charset="2"/>
              <a:buChar char="Ø"/>
            </a:pPr>
            <a:r>
              <a:rPr lang="ru-RU" sz="1400" dirty="0" smtClean="0">
                <a:solidFill>
                  <a:schemeClr val="tx1"/>
                </a:solidFill>
              </a:rPr>
              <a:t>При </a:t>
            </a:r>
            <a:r>
              <a:rPr lang="ru-RU" sz="1400" dirty="0">
                <a:solidFill>
                  <a:schemeClr val="tx1"/>
                </a:solidFill>
              </a:rPr>
              <a:t>реализации дополнительных общеобразовательных программ </a:t>
            </a:r>
            <a:r>
              <a:rPr lang="ru-RU" sz="1400" dirty="0" smtClean="0">
                <a:solidFill>
                  <a:schemeClr val="tx1"/>
                </a:solidFill>
              </a:rPr>
              <a:t>могут быть организованы массовые мероприятия (п</a:t>
            </a:r>
            <a:r>
              <a:rPr lang="ru-RU" sz="1400" dirty="0">
                <a:solidFill>
                  <a:schemeClr val="tx1"/>
                </a:solidFill>
              </a:rPr>
              <a:t>. 14. Порядка организации и осуществления образовательной деятельности по дополнительным общеобразовательным </a:t>
            </a:r>
            <a:r>
              <a:rPr lang="ru-RU" sz="1400" dirty="0" smtClean="0">
                <a:solidFill>
                  <a:schemeClr val="tx1"/>
                </a:solidFill>
              </a:rPr>
              <a:t>программам)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4122446" y="2974019"/>
            <a:ext cx="665577" cy="40918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735915" y="3383202"/>
            <a:ext cx="7704138" cy="170198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Wingdings" pitchFamily="2" charset="2"/>
              <a:buChar char="Ø"/>
            </a:pPr>
            <a:r>
              <a:rPr lang="ru-RU" sz="1400" dirty="0" smtClean="0">
                <a:solidFill>
                  <a:schemeClr val="tx1"/>
                </a:solidFill>
              </a:rPr>
              <a:t>Для «формализации» новых организационных форм в сфере образования, преобразования этих услуг в «образовательные» необходимо включать их в образовательные программы за рамками учебного плана</a:t>
            </a:r>
          </a:p>
          <a:p>
            <a:pPr marL="285750" indent="-285750" algn="ctr">
              <a:buFont typeface="Wingdings" pitchFamily="2" charset="2"/>
              <a:buChar char="Ø"/>
            </a:pPr>
            <a:r>
              <a:rPr lang="ru-RU" sz="1400" dirty="0" smtClean="0">
                <a:solidFill>
                  <a:schemeClr val="tx1"/>
                </a:solidFill>
              </a:rPr>
              <a:t>Финансирование подобных форм образования возможно проводить </a:t>
            </a:r>
            <a:r>
              <a:rPr lang="ru-RU" sz="1400" b="1" dirty="0" smtClean="0">
                <a:solidFill>
                  <a:schemeClr val="tx1"/>
                </a:solidFill>
              </a:rPr>
              <a:t>не</a:t>
            </a:r>
            <a:r>
              <a:rPr lang="ru-RU" sz="1400" dirty="0" smtClean="0">
                <a:solidFill>
                  <a:schemeClr val="tx1"/>
                </a:solidFill>
              </a:rPr>
              <a:t> только как </a:t>
            </a:r>
            <a:r>
              <a:rPr lang="ru-RU" sz="1400" b="1" dirty="0" smtClean="0">
                <a:solidFill>
                  <a:schemeClr val="tx1"/>
                </a:solidFill>
              </a:rPr>
              <a:t>услуг</a:t>
            </a:r>
            <a:r>
              <a:rPr lang="ru-RU" sz="1400" dirty="0" smtClean="0">
                <a:solidFill>
                  <a:schemeClr val="tx1"/>
                </a:solidFill>
              </a:rPr>
              <a:t> в сфере образования, </a:t>
            </a:r>
            <a:r>
              <a:rPr lang="ru-RU" sz="1400" b="1" dirty="0" smtClean="0">
                <a:solidFill>
                  <a:schemeClr val="tx1"/>
                </a:solidFill>
              </a:rPr>
              <a:t>но</a:t>
            </a:r>
            <a:r>
              <a:rPr lang="ru-RU" sz="1400" dirty="0" smtClean="0">
                <a:solidFill>
                  <a:schemeClr val="tx1"/>
                </a:solidFill>
              </a:rPr>
              <a:t> и как </a:t>
            </a:r>
            <a:r>
              <a:rPr lang="ru-RU" sz="1400" b="1" dirty="0" smtClean="0">
                <a:solidFill>
                  <a:schemeClr val="tx1"/>
                </a:solidFill>
              </a:rPr>
              <a:t>работ</a:t>
            </a:r>
            <a:r>
              <a:rPr lang="ru-RU" sz="1400" dirty="0" smtClean="0">
                <a:solidFill>
                  <a:schemeClr val="tx1"/>
                </a:solidFill>
              </a:rPr>
              <a:t> по «организации и проведению олимпиад, конкурсов, мероприятий..» и «организации и проведению социально-значимых мероприятий…», включенных в базовые перечни услуг и работ в сфере «Образование»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7" name="Прямоугольник 11"/>
          <p:cNvSpPr>
            <a:spLocks noChangeArrowheads="1"/>
          </p:cNvSpPr>
          <p:nvPr/>
        </p:nvSpPr>
        <p:spPr bwMode="auto">
          <a:xfrm>
            <a:off x="755650" y="3642266"/>
            <a:ext cx="77041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212249" y="1437998"/>
            <a:ext cx="430887" cy="1486946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ru-RU" sz="1600" dirty="0" smtClean="0"/>
              <a:t>ОСНОВАНИЕ</a:t>
            </a:r>
            <a:endParaRPr lang="ru-RU" sz="1600" dirty="0"/>
          </a:p>
        </p:txBody>
      </p:sp>
      <p:sp>
        <p:nvSpPr>
          <p:cNvPr id="19" name="TextBox 18"/>
          <p:cNvSpPr txBox="1"/>
          <p:nvPr/>
        </p:nvSpPr>
        <p:spPr>
          <a:xfrm>
            <a:off x="193465" y="3178610"/>
            <a:ext cx="430887" cy="1778692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ru-RU" sz="1600" dirty="0" smtClean="0"/>
              <a:t>ПРЕДЛОЖЕНИЯ</a:t>
            </a:r>
            <a:endParaRPr lang="ru-RU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194280" y="5362714"/>
            <a:ext cx="461665" cy="1046120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ru-RU" dirty="0" smtClean="0"/>
              <a:t>ЭФФЕКТ</a:t>
            </a:r>
            <a:endParaRPr lang="ru-RU" dirty="0"/>
          </a:p>
        </p:txBody>
      </p:sp>
      <p:sp>
        <p:nvSpPr>
          <p:cNvPr id="21" name="Стрелка вниз 20"/>
          <p:cNvSpPr/>
          <p:nvPr/>
        </p:nvSpPr>
        <p:spPr>
          <a:xfrm>
            <a:off x="4097553" y="5160372"/>
            <a:ext cx="715362" cy="356860"/>
          </a:xfrm>
          <a:prstGeom prst="downArrow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11"/>
          <p:cNvSpPr>
            <a:spLocks noChangeArrowheads="1"/>
          </p:cNvSpPr>
          <p:nvPr/>
        </p:nvSpPr>
        <p:spPr bwMode="auto">
          <a:xfrm>
            <a:off x="735915" y="5913008"/>
            <a:ext cx="77041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755650" y="5517232"/>
            <a:ext cx="7704138" cy="115212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Новые </a:t>
            </a:r>
            <a:r>
              <a:rPr lang="ru-RU" sz="1600" dirty="0">
                <a:solidFill>
                  <a:schemeClr val="tx1"/>
                </a:solidFill>
              </a:rPr>
              <a:t>организационные формы </a:t>
            </a:r>
            <a:r>
              <a:rPr lang="ru-RU" sz="1600" dirty="0" smtClean="0">
                <a:solidFill>
                  <a:schemeClr val="tx1"/>
                </a:solidFill>
              </a:rPr>
              <a:t>«неформального образования» (клубная </a:t>
            </a:r>
            <a:r>
              <a:rPr lang="ru-RU" sz="1600" dirty="0">
                <a:solidFill>
                  <a:schemeClr val="tx1"/>
                </a:solidFill>
              </a:rPr>
              <a:t>деятельность, тематические лагеря, досуговые проекты, имеющие образовательную компоненту и т.д</a:t>
            </a:r>
            <a:r>
              <a:rPr lang="ru-RU" sz="1600" dirty="0" smtClean="0">
                <a:solidFill>
                  <a:schemeClr val="tx1"/>
                </a:solidFill>
              </a:rPr>
              <a:t>.) </a:t>
            </a:r>
            <a:r>
              <a:rPr lang="ru-RU" sz="1600" b="1" dirty="0" smtClean="0">
                <a:solidFill>
                  <a:schemeClr val="tx1"/>
                </a:solidFill>
              </a:rPr>
              <a:t>приобретают</a:t>
            </a:r>
            <a:r>
              <a:rPr lang="ru-RU" sz="1600" dirty="0" smtClean="0">
                <a:solidFill>
                  <a:schemeClr val="tx1"/>
                </a:solidFill>
              </a:rPr>
              <a:t> официальный </a:t>
            </a:r>
            <a:r>
              <a:rPr lang="ru-RU" sz="1600" b="1" dirty="0" smtClean="0">
                <a:solidFill>
                  <a:schemeClr val="tx1"/>
                </a:solidFill>
              </a:rPr>
              <a:t>статус</a:t>
            </a:r>
            <a:r>
              <a:rPr lang="ru-RU" sz="1600" dirty="0" smtClean="0">
                <a:solidFill>
                  <a:schemeClr val="tx1"/>
                </a:solidFill>
              </a:rPr>
              <a:t> «</a:t>
            </a:r>
            <a:r>
              <a:rPr lang="ru-RU" sz="1600" b="1" dirty="0" smtClean="0">
                <a:solidFill>
                  <a:schemeClr val="tx1"/>
                </a:solidFill>
              </a:rPr>
              <a:t>образовательных</a:t>
            </a:r>
            <a:r>
              <a:rPr lang="ru-RU" sz="1600" dirty="0" smtClean="0">
                <a:solidFill>
                  <a:schemeClr val="tx1"/>
                </a:solidFill>
              </a:rPr>
              <a:t>» с  более глубоким осмыслением деятельности и последующими экономическими эффектами!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395251" y="89197"/>
            <a:ext cx="8424936" cy="74751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ru-RU" sz="3600" dirty="0" smtClean="0"/>
              <a:t>Реестр услуг (программ)</a:t>
            </a:r>
            <a:r>
              <a:rPr lang="en-US" sz="3600" dirty="0" smtClean="0"/>
              <a:t>:</a:t>
            </a:r>
            <a:r>
              <a:rPr lang="ru-RU" sz="3600" dirty="0" smtClean="0"/>
              <a:t> предложения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21348420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1"/>
          <p:cNvSpPr>
            <a:spLocks noChangeArrowheads="1"/>
          </p:cNvSpPr>
          <p:nvPr/>
        </p:nvSpPr>
        <p:spPr bwMode="auto">
          <a:xfrm>
            <a:off x="755650" y="3642266"/>
            <a:ext cx="77041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ru-RU" dirty="0"/>
          </a:p>
        </p:txBody>
      </p:sp>
      <p:sp>
        <p:nvSpPr>
          <p:cNvPr id="23" name="Прямоугольник 11"/>
          <p:cNvSpPr>
            <a:spLocks noChangeArrowheads="1"/>
          </p:cNvSpPr>
          <p:nvPr/>
        </p:nvSpPr>
        <p:spPr bwMode="auto">
          <a:xfrm>
            <a:off x="735915" y="5913008"/>
            <a:ext cx="77041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781284" y="1772817"/>
            <a:ext cx="738664" cy="403314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vert270" wrap="square" rtlCol="0">
            <a:spAutoFit/>
          </a:bodyPr>
          <a:lstStyle/>
          <a:p>
            <a:pPr algn="ctr"/>
            <a:r>
              <a:rPr lang="ru-RU" dirty="0" smtClean="0"/>
              <a:t>Образовательная программа</a:t>
            </a:r>
          </a:p>
          <a:p>
            <a:pPr algn="ctr"/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2699792" y="1774648"/>
            <a:ext cx="5300439" cy="369332"/>
          </a:xfrm>
          <a:prstGeom prst="rect">
            <a:avLst/>
          </a:prstGeom>
          <a:noFill/>
          <a:ln w="25400"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Услуга учреждения 1 в сфере «Образование»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699791" y="2831204"/>
            <a:ext cx="5300439" cy="369332"/>
          </a:xfrm>
          <a:prstGeom prst="rect">
            <a:avLst/>
          </a:prstGeom>
          <a:noFill/>
          <a:ln w="25400"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Услуга </a:t>
            </a:r>
            <a:r>
              <a:rPr lang="ru-RU" dirty="0" smtClean="0"/>
              <a:t>учреждения 3 в </a:t>
            </a:r>
            <a:r>
              <a:rPr lang="ru-RU" dirty="0"/>
              <a:t>сфере «Образование»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99792" y="2275990"/>
            <a:ext cx="5300439" cy="369332"/>
          </a:xfrm>
          <a:prstGeom prst="rect">
            <a:avLst/>
          </a:prstGeom>
          <a:noFill/>
          <a:ln w="25400"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Услуга </a:t>
            </a:r>
            <a:r>
              <a:rPr lang="ru-RU" dirty="0" smtClean="0"/>
              <a:t>учреждения 2 в </a:t>
            </a:r>
            <a:r>
              <a:rPr lang="ru-RU" dirty="0"/>
              <a:t>сфере «Образование»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699791" y="3509384"/>
            <a:ext cx="5285636" cy="369332"/>
          </a:xfrm>
          <a:prstGeom prst="rect">
            <a:avLst/>
          </a:prstGeom>
          <a:noFill/>
          <a:ln w="25400"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Услуга учреждения 4 в </a:t>
            </a:r>
            <a:r>
              <a:rPr lang="ru-RU" dirty="0"/>
              <a:t>сфере «Образование» 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763688" y="4091639"/>
            <a:ext cx="738664" cy="171872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vert="vert270" wrap="square" rtlCol="0">
            <a:spAutoFit/>
          </a:bodyPr>
          <a:lstStyle/>
          <a:p>
            <a:pPr algn="ctr"/>
            <a:r>
              <a:rPr lang="ru-RU" dirty="0" smtClean="0"/>
              <a:t>Мероприятия</a:t>
            </a:r>
          </a:p>
          <a:p>
            <a:pPr algn="ctr"/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1763688" y="1774648"/>
            <a:ext cx="738664" cy="2135391"/>
          </a:xfrm>
          <a:prstGeom prst="rect">
            <a:avLst/>
          </a:prstGeom>
          <a:solidFill>
            <a:srgbClr val="EFB275"/>
          </a:solidFill>
        </p:spPr>
        <p:txBody>
          <a:bodyPr vert="vert270" wrap="square" rtlCol="0">
            <a:spAutoFit/>
          </a:bodyPr>
          <a:lstStyle/>
          <a:p>
            <a:pPr algn="ctr"/>
            <a:r>
              <a:rPr lang="ru-RU" dirty="0" smtClean="0"/>
              <a:t>Учебный план</a:t>
            </a:r>
          </a:p>
          <a:p>
            <a:pPr algn="ctr"/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2677103" y="4293096"/>
            <a:ext cx="5285636" cy="369332"/>
          </a:xfrm>
          <a:prstGeom prst="rect">
            <a:avLst/>
          </a:prstGeom>
          <a:noFill/>
          <a:ln w="25400"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Работа учреждения 1 в </a:t>
            </a:r>
            <a:r>
              <a:rPr lang="ru-RU" dirty="0"/>
              <a:t>сфере «Образование» 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707193" y="5157192"/>
            <a:ext cx="5285636" cy="369332"/>
          </a:xfrm>
          <a:prstGeom prst="rect">
            <a:avLst/>
          </a:prstGeom>
          <a:noFill/>
          <a:ln w="25400"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Работа </a:t>
            </a:r>
            <a:r>
              <a:rPr lang="ru-RU" dirty="0" smtClean="0"/>
              <a:t>учреждения 2 в </a:t>
            </a:r>
            <a:r>
              <a:rPr lang="ru-RU" dirty="0"/>
              <a:t>сфере «Образование» </a:t>
            </a:r>
            <a:endParaRPr lang="ru-RU" dirty="0" smtClean="0"/>
          </a:p>
        </p:txBody>
      </p:sp>
      <p:sp>
        <p:nvSpPr>
          <p:cNvPr id="32" name="TextBox 31"/>
          <p:cNvSpPr txBox="1"/>
          <p:nvPr/>
        </p:nvSpPr>
        <p:spPr>
          <a:xfrm>
            <a:off x="8172400" y="1772816"/>
            <a:ext cx="738664" cy="403314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vert270" wrap="square" rtlCol="0">
            <a:spAutoFit/>
          </a:bodyPr>
          <a:lstStyle/>
          <a:p>
            <a:pPr algn="ctr"/>
            <a:r>
              <a:rPr lang="ru-RU" dirty="0" smtClean="0"/>
              <a:t>Деятельность по реализации образовательных программ</a:t>
            </a: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395251" y="89197"/>
            <a:ext cx="8424936" cy="74751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ru-RU" sz="3600" dirty="0" smtClean="0"/>
              <a:t>Реестр услуг (программ)</a:t>
            </a:r>
            <a:r>
              <a:rPr lang="en-US" sz="3600" dirty="0" smtClean="0"/>
              <a:t>:</a:t>
            </a:r>
            <a:r>
              <a:rPr lang="ru-RU" sz="3600" dirty="0" smtClean="0"/>
              <a:t> предложения</a:t>
            </a:r>
            <a:endParaRPr lang="ru-RU" sz="3600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434152" y="5939648"/>
            <a:ext cx="8476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«Программа» в ПФ – это часть (части) образовательной программы!!!</a:t>
            </a:r>
            <a:endParaRPr lang="ru-RU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415841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ctrTitle"/>
          </p:nvPr>
        </p:nvSpPr>
        <p:spPr>
          <a:xfrm>
            <a:off x="395251" y="89197"/>
            <a:ext cx="8424936" cy="747515"/>
          </a:xfrm>
        </p:spPr>
        <p:txBody>
          <a:bodyPr>
            <a:normAutofit fontScale="90000"/>
          </a:bodyPr>
          <a:lstStyle/>
          <a:p>
            <a:pPr algn="l"/>
            <a:r>
              <a:rPr lang="ru-RU" sz="3600" dirty="0" smtClean="0"/>
              <a:t>Реестр услуг (программ)</a:t>
            </a:r>
            <a:r>
              <a:rPr lang="en-US" sz="3600" dirty="0" smtClean="0"/>
              <a:t>:</a:t>
            </a:r>
            <a:r>
              <a:rPr lang="ru-RU" sz="3600" dirty="0" smtClean="0"/>
              <a:t> предложения</a:t>
            </a:r>
            <a:endParaRPr lang="ru-RU" sz="3600" dirty="0"/>
          </a:p>
        </p:txBody>
      </p:sp>
      <p:sp>
        <p:nvSpPr>
          <p:cNvPr id="17" name="Прямоугольник 11"/>
          <p:cNvSpPr>
            <a:spLocks noChangeArrowheads="1"/>
          </p:cNvSpPr>
          <p:nvPr/>
        </p:nvSpPr>
        <p:spPr bwMode="auto">
          <a:xfrm>
            <a:off x="755650" y="3642266"/>
            <a:ext cx="77041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ru-RU" dirty="0"/>
          </a:p>
        </p:txBody>
      </p:sp>
      <p:sp>
        <p:nvSpPr>
          <p:cNvPr id="23" name="Прямоугольник 11"/>
          <p:cNvSpPr>
            <a:spLocks noChangeArrowheads="1"/>
          </p:cNvSpPr>
          <p:nvPr/>
        </p:nvSpPr>
        <p:spPr bwMode="auto">
          <a:xfrm>
            <a:off x="735915" y="5913008"/>
            <a:ext cx="77041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179512" y="1579379"/>
            <a:ext cx="2520280" cy="446303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Порядок доступа организаций в систему персонифицирован-</a:t>
            </a:r>
            <a:r>
              <a:rPr lang="ru-RU" sz="1600" b="1" dirty="0" err="1" smtClean="0">
                <a:solidFill>
                  <a:schemeClr val="tx1"/>
                </a:solidFill>
              </a:rPr>
              <a:t>ного</a:t>
            </a:r>
            <a:r>
              <a:rPr lang="ru-RU" sz="1600" b="1" dirty="0" smtClean="0">
                <a:solidFill>
                  <a:schemeClr val="tx1"/>
                </a:solidFill>
              </a:rPr>
              <a:t> финансирования </a:t>
            </a: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(добровольная сертификация дополнительных общеобразовательных общеразвивающих программ)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059832" y="3284984"/>
            <a:ext cx="1800200" cy="136815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Реестр услуг по реализации программ дополнительного образования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131840" y="1340768"/>
            <a:ext cx="1872208" cy="129614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Реестр организаций – поставщиков образовательных услуг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587984" y="4797152"/>
            <a:ext cx="1656184" cy="101087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 smtClean="0">
                <a:solidFill>
                  <a:schemeClr val="tx1"/>
                </a:solidFill>
              </a:rPr>
              <a:t>Услуга (программа) дополнительного образования </a:t>
            </a:r>
          </a:p>
        </p:txBody>
      </p:sp>
      <p:sp>
        <p:nvSpPr>
          <p:cNvPr id="3" name="Стрелка вправо 2"/>
          <p:cNvSpPr/>
          <p:nvPr/>
        </p:nvSpPr>
        <p:spPr>
          <a:xfrm>
            <a:off x="2771800" y="1916832"/>
            <a:ext cx="288032" cy="216024"/>
          </a:xfrm>
          <a:prstGeom prst="rightArrow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2739242" y="3826932"/>
            <a:ext cx="28803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верх 12"/>
          <p:cNvSpPr/>
          <p:nvPr/>
        </p:nvSpPr>
        <p:spPr>
          <a:xfrm rot="3468017">
            <a:off x="6380951" y="4305503"/>
            <a:ext cx="309221" cy="64937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6857691" y="2468141"/>
            <a:ext cx="2088232" cy="101087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 smtClean="0">
                <a:solidFill>
                  <a:schemeClr val="tx1"/>
                </a:solidFill>
              </a:rPr>
              <a:t>Дополнительная общеобразовательная общеразвивающая программа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6857691" y="3642266"/>
            <a:ext cx="2088232" cy="136815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 smtClean="0">
                <a:solidFill>
                  <a:schemeClr val="tx1"/>
                </a:solidFill>
              </a:rPr>
              <a:t>Часть (уровень, модуль) дополнительной общеобразовательной общеразвивающей программы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6876256" y="5112720"/>
            <a:ext cx="2088232" cy="11696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 smtClean="0">
                <a:solidFill>
                  <a:schemeClr val="tx1"/>
                </a:solidFill>
              </a:rPr>
              <a:t>Части (модули) дополнительных общеобразовательных общеразвивающих программ</a:t>
            </a:r>
          </a:p>
        </p:txBody>
      </p:sp>
      <p:sp>
        <p:nvSpPr>
          <p:cNvPr id="19" name="Стрелка вверх 18"/>
          <p:cNvSpPr/>
          <p:nvPr/>
        </p:nvSpPr>
        <p:spPr>
          <a:xfrm rot="5241902" flipH="1">
            <a:off x="6421818" y="5214217"/>
            <a:ext cx="328252" cy="52896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верх 19"/>
          <p:cNvSpPr/>
          <p:nvPr/>
        </p:nvSpPr>
        <p:spPr>
          <a:xfrm rot="2731429">
            <a:off x="5986183" y="3377412"/>
            <a:ext cx="384485" cy="131545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208543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1"/>
          <p:cNvSpPr>
            <a:spLocks noChangeArrowheads="1"/>
          </p:cNvSpPr>
          <p:nvPr/>
        </p:nvSpPr>
        <p:spPr bwMode="auto">
          <a:xfrm>
            <a:off x="755650" y="3642266"/>
            <a:ext cx="77041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ru-RU" dirty="0"/>
          </a:p>
        </p:txBody>
      </p:sp>
      <p:sp>
        <p:nvSpPr>
          <p:cNvPr id="23" name="Прямоугольник 11"/>
          <p:cNvSpPr>
            <a:spLocks noChangeArrowheads="1"/>
          </p:cNvSpPr>
          <p:nvPr/>
        </p:nvSpPr>
        <p:spPr bwMode="auto">
          <a:xfrm>
            <a:off x="735915" y="5913008"/>
            <a:ext cx="77041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179512" y="1579379"/>
            <a:ext cx="2520280" cy="446303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Порядок доступа организаций в систему персонифицирован-</a:t>
            </a:r>
            <a:r>
              <a:rPr lang="ru-RU" sz="1600" b="1" dirty="0" err="1" smtClean="0">
                <a:solidFill>
                  <a:schemeClr val="tx1"/>
                </a:solidFill>
              </a:rPr>
              <a:t>ного</a:t>
            </a:r>
            <a:r>
              <a:rPr lang="ru-RU" sz="1600" b="1" dirty="0" smtClean="0">
                <a:solidFill>
                  <a:schemeClr val="tx1"/>
                </a:solidFill>
              </a:rPr>
              <a:t> финансирования </a:t>
            </a: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(добровольная сертификация дополнительных общеобразовательных общеразвивающих программ)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059832" y="3284984"/>
            <a:ext cx="1800200" cy="136815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Реестр услуг по реализации программ дополнительного образования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131840" y="1340768"/>
            <a:ext cx="2520280" cy="129614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Реестр организаций – поставщиков образовательных услуг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845804" y="836712"/>
            <a:ext cx="2919435" cy="187220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r>
              <a:rPr lang="ru-RU" sz="1400" dirty="0">
                <a:solidFill>
                  <a:schemeClr val="tx1"/>
                </a:solidFill>
              </a:rPr>
              <a:t>п</a:t>
            </a:r>
            <a:r>
              <a:rPr lang="ru-RU" sz="1400" dirty="0" smtClean="0">
                <a:solidFill>
                  <a:schemeClr val="tx1"/>
                </a:solidFill>
              </a:rPr>
              <a:t>олное и краткое наименование организации</a:t>
            </a:r>
          </a:p>
          <a:p>
            <a:pPr marL="285750" indent="-285750">
              <a:buFontTx/>
              <a:buChar char="-"/>
            </a:pPr>
            <a:r>
              <a:rPr lang="ru-RU" sz="1400" dirty="0" smtClean="0">
                <a:solidFill>
                  <a:schemeClr val="tx1"/>
                </a:solidFill>
              </a:rPr>
              <a:t>ИНН</a:t>
            </a:r>
          </a:p>
          <a:p>
            <a:pPr marL="285750" indent="-285750">
              <a:buFontTx/>
              <a:buChar char="-"/>
            </a:pPr>
            <a:r>
              <a:rPr lang="ru-RU" sz="1400" dirty="0" smtClean="0">
                <a:solidFill>
                  <a:schemeClr val="tx1"/>
                </a:solidFill>
              </a:rPr>
              <a:t>КПП</a:t>
            </a:r>
          </a:p>
          <a:p>
            <a:pPr marL="285750" indent="-285750">
              <a:buFontTx/>
              <a:buChar char="-"/>
            </a:pPr>
            <a:r>
              <a:rPr lang="ru-RU" sz="1400" dirty="0">
                <a:solidFill>
                  <a:schemeClr val="tx1"/>
                </a:solidFill>
              </a:rPr>
              <a:t>о</a:t>
            </a:r>
            <a:r>
              <a:rPr lang="ru-RU" sz="1400" dirty="0" smtClean="0">
                <a:solidFill>
                  <a:schemeClr val="tx1"/>
                </a:solidFill>
              </a:rPr>
              <a:t>рганизационно-правовая форма</a:t>
            </a:r>
          </a:p>
          <a:p>
            <a:pPr marL="285750" indent="-285750">
              <a:buFontTx/>
              <a:buChar char="-"/>
            </a:pPr>
            <a:r>
              <a:rPr lang="ru-RU" sz="1400" dirty="0">
                <a:solidFill>
                  <a:schemeClr val="tx1"/>
                </a:solidFill>
              </a:rPr>
              <a:t>а</a:t>
            </a:r>
            <a:r>
              <a:rPr lang="ru-RU" sz="1400" dirty="0" smtClean="0">
                <a:solidFill>
                  <a:schemeClr val="tx1"/>
                </a:solidFill>
              </a:rPr>
              <a:t>дрес</a:t>
            </a:r>
          </a:p>
          <a:p>
            <a:pPr marL="285750" indent="-285750">
              <a:buFontTx/>
              <a:buChar char="-"/>
            </a:pPr>
            <a:r>
              <a:rPr lang="ru-RU" sz="1400" dirty="0" smtClean="0">
                <a:solidFill>
                  <a:schemeClr val="tx1"/>
                </a:solidFill>
              </a:rPr>
              <a:t>лицензия</a:t>
            </a:r>
          </a:p>
          <a:p>
            <a:pPr marL="285750" indent="-285750">
              <a:buFontTx/>
              <a:buChar char="-"/>
            </a:pPr>
            <a:r>
              <a:rPr lang="ru-RU" sz="1400" dirty="0" smtClean="0">
                <a:solidFill>
                  <a:schemeClr val="tx1"/>
                </a:solidFill>
              </a:rPr>
              <a:t>контактные данные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004048" y="2852936"/>
            <a:ext cx="4032448" cy="40050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9875" indent="-269875">
              <a:buFontTx/>
              <a:buChar char="-"/>
            </a:pPr>
            <a:r>
              <a:rPr lang="ru-RU" sz="1400" dirty="0" smtClean="0">
                <a:solidFill>
                  <a:schemeClr val="tx1"/>
                </a:solidFill>
              </a:rPr>
              <a:t>наименование услуги </a:t>
            </a:r>
          </a:p>
          <a:p>
            <a:pPr marL="269875" indent="-269875">
              <a:buFontTx/>
              <a:buChar char="-"/>
            </a:pPr>
            <a:r>
              <a:rPr lang="ru-RU" sz="1400" dirty="0">
                <a:solidFill>
                  <a:schemeClr val="tx1"/>
                </a:solidFill>
              </a:rPr>
              <a:t>в</a:t>
            </a:r>
            <a:r>
              <a:rPr lang="ru-RU" sz="1400" dirty="0" smtClean="0">
                <a:solidFill>
                  <a:schemeClr val="tx1"/>
                </a:solidFill>
              </a:rPr>
              <a:t>озрастная категория</a:t>
            </a:r>
          </a:p>
          <a:p>
            <a:pPr marL="269875" indent="-269875">
              <a:buFontTx/>
              <a:buChar char="-"/>
            </a:pPr>
            <a:r>
              <a:rPr lang="ru-RU" sz="1400" dirty="0" smtClean="0">
                <a:solidFill>
                  <a:schemeClr val="tx1"/>
                </a:solidFill>
              </a:rPr>
              <a:t>необходимость медицинского заключения</a:t>
            </a:r>
          </a:p>
          <a:p>
            <a:pPr marL="269875" indent="-269875">
              <a:buFontTx/>
              <a:buChar char="-"/>
            </a:pPr>
            <a:r>
              <a:rPr lang="ru-RU" sz="1400" dirty="0">
                <a:solidFill>
                  <a:schemeClr val="tx1"/>
                </a:solidFill>
              </a:rPr>
              <a:t>у</a:t>
            </a:r>
            <a:r>
              <a:rPr lang="ru-RU" sz="1400" dirty="0" smtClean="0">
                <a:solidFill>
                  <a:schemeClr val="tx1"/>
                </a:solidFill>
              </a:rPr>
              <a:t>ровень сложности программы в рамках данной услуги</a:t>
            </a:r>
          </a:p>
          <a:p>
            <a:pPr marL="285750" indent="-285750">
              <a:buFontTx/>
              <a:buChar char="-"/>
            </a:pPr>
            <a:r>
              <a:rPr lang="ru-RU" sz="1400" dirty="0" smtClean="0">
                <a:solidFill>
                  <a:schemeClr val="tx1"/>
                </a:solidFill>
              </a:rPr>
              <a:t>полное наименование образовательной программы (ссылка на ее размещение на официальном сайте)</a:t>
            </a:r>
          </a:p>
          <a:p>
            <a:pPr marL="285750" indent="-285750">
              <a:buFontTx/>
              <a:buChar char="-"/>
            </a:pPr>
            <a:r>
              <a:rPr lang="ru-RU" sz="1400" dirty="0" smtClean="0">
                <a:solidFill>
                  <a:schemeClr val="tx1"/>
                </a:solidFill>
              </a:rPr>
              <a:t>направленность программы</a:t>
            </a:r>
          </a:p>
          <a:p>
            <a:pPr marL="285750" indent="-285750">
              <a:buFontTx/>
              <a:buChar char="-"/>
            </a:pPr>
            <a:r>
              <a:rPr lang="ru-RU" sz="1400" dirty="0" err="1">
                <a:solidFill>
                  <a:schemeClr val="tx1"/>
                </a:solidFill>
              </a:rPr>
              <a:t>а</a:t>
            </a:r>
            <a:r>
              <a:rPr lang="ru-RU" sz="1400" dirty="0" err="1" smtClean="0">
                <a:solidFill>
                  <a:schemeClr val="tx1"/>
                </a:solidFill>
              </a:rPr>
              <a:t>даптированность</a:t>
            </a:r>
            <a:r>
              <a:rPr lang="ru-RU" sz="1400" dirty="0" smtClean="0">
                <a:solidFill>
                  <a:schemeClr val="tx1"/>
                </a:solidFill>
              </a:rPr>
              <a:t> программы к видам ограничений (при наличии)</a:t>
            </a:r>
          </a:p>
          <a:p>
            <a:pPr marL="285750" indent="-285750">
              <a:buFontTx/>
              <a:buChar char="-"/>
            </a:pPr>
            <a:r>
              <a:rPr lang="ru-RU" sz="1400" dirty="0" smtClean="0">
                <a:solidFill>
                  <a:schemeClr val="tx1"/>
                </a:solidFill>
              </a:rPr>
              <a:t>часть (модули) образовательной программы, реализуемые в рамках услуги</a:t>
            </a:r>
          </a:p>
          <a:p>
            <a:pPr marL="285750" indent="-285750">
              <a:buFontTx/>
              <a:buChar char="-"/>
            </a:pPr>
            <a:r>
              <a:rPr lang="ru-RU" sz="1400" dirty="0">
                <a:solidFill>
                  <a:schemeClr val="tx1"/>
                </a:solidFill>
              </a:rPr>
              <a:t>а</a:t>
            </a:r>
            <a:r>
              <a:rPr lang="ru-RU" sz="1400" dirty="0" smtClean="0">
                <a:solidFill>
                  <a:schemeClr val="tx1"/>
                </a:solidFill>
              </a:rPr>
              <a:t>ннотация </a:t>
            </a:r>
          </a:p>
          <a:p>
            <a:pPr marL="285750" indent="-285750">
              <a:buFontTx/>
              <a:buChar char="-"/>
            </a:pPr>
            <a:r>
              <a:rPr lang="ru-RU" sz="1400" dirty="0">
                <a:solidFill>
                  <a:schemeClr val="tx1"/>
                </a:solidFill>
              </a:rPr>
              <a:t>сроки оказания услуги (продолжительность обучения</a:t>
            </a:r>
            <a:r>
              <a:rPr lang="ru-RU" sz="1400" dirty="0" smtClean="0">
                <a:solidFill>
                  <a:schemeClr val="tx1"/>
                </a:solidFill>
              </a:rPr>
              <a:t>)</a:t>
            </a:r>
          </a:p>
          <a:p>
            <a:pPr marL="285750" indent="-285750">
              <a:buFontTx/>
              <a:buChar char="-"/>
            </a:pPr>
            <a:r>
              <a:rPr lang="ru-RU" sz="1400" dirty="0" smtClean="0">
                <a:solidFill>
                  <a:schemeClr val="tx1"/>
                </a:solidFill>
              </a:rPr>
              <a:t>календарный учебный график</a:t>
            </a:r>
          </a:p>
          <a:p>
            <a:pPr marL="285750" indent="-285750">
              <a:buFontTx/>
              <a:buChar char="-"/>
            </a:pPr>
            <a:r>
              <a:rPr lang="ru-RU" sz="1400" dirty="0" smtClean="0">
                <a:solidFill>
                  <a:schemeClr val="tx1"/>
                </a:solidFill>
              </a:rPr>
              <a:t>объем услуги (в </a:t>
            </a:r>
            <a:r>
              <a:rPr lang="ru-RU" sz="1400" dirty="0" err="1" smtClean="0">
                <a:solidFill>
                  <a:schemeClr val="tx1"/>
                </a:solidFill>
              </a:rPr>
              <a:t>ак.ч</a:t>
            </a:r>
            <a:r>
              <a:rPr lang="ru-RU" sz="1400" dirty="0" smtClean="0">
                <a:solidFill>
                  <a:schemeClr val="tx1"/>
                </a:solidFill>
              </a:rPr>
              <a:t>.)</a:t>
            </a:r>
          </a:p>
          <a:p>
            <a:pPr marL="285750" indent="-285750">
              <a:buFontTx/>
              <a:buChar char="-"/>
            </a:pPr>
            <a:r>
              <a:rPr lang="ru-RU" sz="1400" dirty="0" smtClean="0">
                <a:solidFill>
                  <a:schemeClr val="tx1"/>
                </a:solidFill>
              </a:rPr>
              <a:t>место оказания услуги</a:t>
            </a:r>
          </a:p>
        </p:txBody>
      </p:sp>
      <p:sp>
        <p:nvSpPr>
          <p:cNvPr id="3" name="Стрелка вправо 2"/>
          <p:cNvSpPr/>
          <p:nvPr/>
        </p:nvSpPr>
        <p:spPr>
          <a:xfrm>
            <a:off x="2771800" y="1916832"/>
            <a:ext cx="288032" cy="216024"/>
          </a:xfrm>
          <a:prstGeom prst="rightArrow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2739242" y="3826932"/>
            <a:ext cx="28803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395251" y="89197"/>
            <a:ext cx="8424936" cy="74751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ru-RU" sz="3600" smtClean="0"/>
              <a:t>Реестр услуг (программ)</a:t>
            </a:r>
            <a:r>
              <a:rPr lang="en-US" sz="3600" smtClean="0"/>
              <a:t>:</a:t>
            </a:r>
            <a:r>
              <a:rPr lang="ru-RU" sz="3600" smtClean="0"/>
              <a:t> предложения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36752530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1"/>
          <p:cNvSpPr>
            <a:spLocks noChangeArrowheads="1"/>
          </p:cNvSpPr>
          <p:nvPr/>
        </p:nvSpPr>
        <p:spPr bwMode="auto">
          <a:xfrm>
            <a:off x="755650" y="3642266"/>
            <a:ext cx="77041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ru-RU" dirty="0"/>
          </a:p>
        </p:txBody>
      </p:sp>
      <p:sp>
        <p:nvSpPr>
          <p:cNvPr id="23" name="Прямоугольник 11"/>
          <p:cNvSpPr>
            <a:spLocks noChangeArrowheads="1"/>
          </p:cNvSpPr>
          <p:nvPr/>
        </p:nvSpPr>
        <p:spPr bwMode="auto">
          <a:xfrm>
            <a:off x="735915" y="5913008"/>
            <a:ext cx="77041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395536" y="836712"/>
            <a:ext cx="6336704" cy="57459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 smtClean="0">
                <a:solidFill>
                  <a:schemeClr val="tx1"/>
                </a:solidFill>
              </a:rPr>
              <a:t>Добровольная сертификация образовательных программ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395251" y="89197"/>
            <a:ext cx="8424936" cy="74751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ru-RU" sz="3600" dirty="0" smtClean="0"/>
              <a:t>Требования к услугам (программам)</a:t>
            </a:r>
            <a:endParaRPr lang="ru-RU" sz="3600" dirty="0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54020429"/>
              </p:ext>
            </p:extLst>
          </p:nvPr>
        </p:nvGraphicFramePr>
        <p:xfrm>
          <a:off x="395250" y="1700808"/>
          <a:ext cx="8353213" cy="4942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846"/>
                <a:gridCol w="3312367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Требования к образовательным программам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Основания и комментарии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177800" marR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В образовательной программе должны быть выделены, как минимум, следующие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структурные элементы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(документы, разделы): учебный план, календарный учебный график, рабочие программы учебных предметов, курсов, дисциплин (модулей), оценочные и методические материалы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;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</a:rPr>
                        <a:t> в которых должны быть отражены, как минимум, объем содержание, планируемые результаты и организационно-педагогические условия.</a:t>
                      </a:r>
                      <a:endParaRPr lang="ru-RU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177800" marR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п.9. ст.2 Закона об образовании в РФ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177800" marR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Учебный план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образовательной программы должен содержать перечень, трудоемкость, последовательность и распределение по периодам обучения учебных предметов,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</a:rPr>
                        <a:t> к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урсов, дисциплин (модулей), формы промежуточной аттестации обучающихся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п.22. ст.2 Закона об образовании в РФ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0560663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1"/>
          <p:cNvSpPr>
            <a:spLocks noChangeArrowheads="1"/>
          </p:cNvSpPr>
          <p:nvPr/>
        </p:nvSpPr>
        <p:spPr bwMode="auto">
          <a:xfrm>
            <a:off x="755650" y="3642266"/>
            <a:ext cx="77041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ru-RU" dirty="0"/>
          </a:p>
        </p:txBody>
      </p:sp>
      <p:sp>
        <p:nvSpPr>
          <p:cNvPr id="23" name="Прямоугольник 11"/>
          <p:cNvSpPr>
            <a:spLocks noChangeArrowheads="1"/>
          </p:cNvSpPr>
          <p:nvPr/>
        </p:nvSpPr>
        <p:spPr bwMode="auto">
          <a:xfrm>
            <a:off x="735915" y="5913008"/>
            <a:ext cx="77041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395536" y="836712"/>
            <a:ext cx="6336704" cy="57459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 smtClean="0">
                <a:solidFill>
                  <a:schemeClr val="tx1"/>
                </a:solidFill>
              </a:rPr>
              <a:t>Добровольная сертификация образовательных программ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23348378"/>
              </p:ext>
            </p:extLst>
          </p:nvPr>
        </p:nvGraphicFramePr>
        <p:xfrm>
          <a:off x="395250" y="1700808"/>
          <a:ext cx="8353213" cy="43330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846"/>
                <a:gridCol w="3312367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Требования к образовательным программам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Основания и комментарии</a:t>
                      </a:r>
                      <a:endParaRPr lang="ru-RU" sz="1600" dirty="0"/>
                    </a:p>
                  </a:txBody>
                  <a:tcPr/>
                </a:tc>
              </a:tr>
              <a:tr h="853296">
                <a:tc>
                  <a:txBody>
                    <a:bodyPr/>
                    <a:lstStyle/>
                    <a:p>
                      <a:pPr marL="177800" marR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Объем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 каждой части образовательной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программы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 по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</a:rPr>
                        <a:t> учебному плану должен соответствовать санитарным нормам</a:t>
                      </a:r>
                      <a:endParaRPr lang="ru-RU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Приложение № 3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 СанПиН 2.4.4.3172-14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789400">
                <a:tc>
                  <a:txBody>
                    <a:bodyPr/>
                    <a:lstStyle/>
                    <a:p>
                      <a:pPr marL="177800" marR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Содержание программы должно соответствовать определенной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направленности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технической, естественнонаучной, физкультурно-спортивной, художественной, туристско-краеведческой, социально-педагогической</a:t>
                      </a:r>
                      <a:endParaRPr lang="ru-RU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п.9 Порядка организации и осуществления образовательной деятельности по дополнительным общеобразовательным программам, утвержденного приказом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</a:rPr>
                        <a:t>Минобрнауки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 России от 29.08.2013 № 1008</a:t>
                      </a:r>
                      <a:endParaRPr lang="ru-RU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Образовательной программой должна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</a:rPr>
                        <a:t> быть предусмотрена в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озможность обучения по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индивидуальному учебному плану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err="1" smtClean="0">
                          <a:solidFill>
                            <a:schemeClr val="tx1"/>
                          </a:solidFill>
                        </a:rPr>
                        <a:t>п.п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. 7, 8 Порядка …, утвержденного приказом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</a:rPr>
                        <a:t>Минобрнауки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 России от 29.08.2013 № 1008</a:t>
                      </a:r>
                      <a:endParaRPr lang="ru-RU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Заголовок 1"/>
          <p:cNvSpPr txBox="1">
            <a:spLocks/>
          </p:cNvSpPr>
          <p:nvPr/>
        </p:nvSpPr>
        <p:spPr>
          <a:xfrm>
            <a:off x="395251" y="89197"/>
            <a:ext cx="8424936" cy="74751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ru-RU" sz="3600" dirty="0" smtClean="0"/>
              <a:t>Требования к услугам (программам)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5788221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1"/>
          <p:cNvSpPr>
            <a:spLocks noChangeArrowheads="1"/>
          </p:cNvSpPr>
          <p:nvPr/>
        </p:nvSpPr>
        <p:spPr bwMode="auto">
          <a:xfrm>
            <a:off x="755650" y="3642266"/>
            <a:ext cx="77041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ru-RU" dirty="0"/>
          </a:p>
        </p:txBody>
      </p:sp>
      <p:sp>
        <p:nvSpPr>
          <p:cNvPr id="23" name="Прямоугольник 11"/>
          <p:cNvSpPr>
            <a:spLocks noChangeArrowheads="1"/>
          </p:cNvSpPr>
          <p:nvPr/>
        </p:nvSpPr>
        <p:spPr bwMode="auto">
          <a:xfrm>
            <a:off x="735915" y="5913008"/>
            <a:ext cx="77041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395536" y="836712"/>
            <a:ext cx="6336704" cy="57459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 smtClean="0">
                <a:solidFill>
                  <a:schemeClr val="tx1"/>
                </a:solidFill>
              </a:rPr>
              <a:t>Добровольная сертификация образовательных программ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37568234"/>
              </p:ext>
            </p:extLst>
          </p:nvPr>
        </p:nvGraphicFramePr>
        <p:xfrm>
          <a:off x="395250" y="1700808"/>
          <a:ext cx="8353213" cy="4942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846"/>
                <a:gridCol w="3312367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Требования к образовательным программам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Основания и комментарии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177800" marR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600" b="1" dirty="0" smtClean="0"/>
                        <a:t>Содержание</a:t>
                      </a:r>
                      <a:r>
                        <a:rPr lang="ru-RU" sz="1600" dirty="0" smtClean="0"/>
                        <a:t> дополнительных общеобразовательных общеразвивающих программ</a:t>
                      </a:r>
                      <a:r>
                        <a:rPr lang="ru-RU" sz="1600" baseline="0" dirty="0" smtClean="0"/>
                        <a:t> не должно дублировать содержание примерных основных образовательных программ, разработанных на основе ФГОС общего и профессионального образования, а также профессионального обучения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ст.11,</a:t>
                      </a:r>
                      <a:r>
                        <a:rPr lang="ru-RU" sz="1600" baseline="0" dirty="0" smtClean="0"/>
                        <a:t> 12</a:t>
                      </a:r>
                      <a:r>
                        <a:rPr lang="ru-RU" sz="1600" dirty="0" smtClean="0"/>
                        <a:t> Закона об образовании в РФ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177800" marR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К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</a:rPr>
                        <a:t> освоению 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</a:rPr>
                        <a:t>дополнительных общеобразовательных общеразвивающих программ 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</a:rPr>
                        <a:t>допускаются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</a:rPr>
                        <a:t> любые лица без предъявления требований к уровню образования, способностей и уровню общего развития. 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Ст. 75, 83, 84 Закона об образовании в РФ, Концепция развития дополнительного образования, Методические рекомендации по проектированию дополнительных общеразвивающих программ, направленные письмом </a:t>
                      </a:r>
                      <a:r>
                        <a:rPr lang="ru-RU" sz="1600" dirty="0" err="1" smtClean="0"/>
                        <a:t>Минобрнауки</a:t>
                      </a:r>
                      <a:r>
                        <a:rPr lang="ru-RU" sz="1600" baseline="0" dirty="0" smtClean="0"/>
                        <a:t> России от 18.11.15 № 09-3242</a:t>
                      </a:r>
                      <a:endParaRPr lang="ru-RU" sz="16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Заголовок 1"/>
          <p:cNvSpPr txBox="1">
            <a:spLocks/>
          </p:cNvSpPr>
          <p:nvPr/>
        </p:nvSpPr>
        <p:spPr>
          <a:xfrm>
            <a:off x="395251" y="89197"/>
            <a:ext cx="8424936" cy="74751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ru-RU" sz="3600" dirty="0" smtClean="0"/>
              <a:t>Требования к услугам (программам)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18191407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1"/>
          <p:cNvSpPr>
            <a:spLocks noChangeArrowheads="1"/>
          </p:cNvSpPr>
          <p:nvPr/>
        </p:nvSpPr>
        <p:spPr bwMode="auto">
          <a:xfrm>
            <a:off x="755650" y="3642266"/>
            <a:ext cx="77041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ru-RU" dirty="0"/>
          </a:p>
        </p:txBody>
      </p:sp>
      <p:sp>
        <p:nvSpPr>
          <p:cNvPr id="23" name="Прямоугольник 11"/>
          <p:cNvSpPr>
            <a:spLocks noChangeArrowheads="1"/>
          </p:cNvSpPr>
          <p:nvPr/>
        </p:nvSpPr>
        <p:spPr bwMode="auto">
          <a:xfrm>
            <a:off x="735915" y="5913008"/>
            <a:ext cx="77041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395536" y="836712"/>
            <a:ext cx="6336704" cy="57459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 smtClean="0">
                <a:solidFill>
                  <a:schemeClr val="tx1"/>
                </a:solidFill>
              </a:rPr>
              <a:t>Добровольная сертификация образовательных программ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89005546"/>
              </p:ext>
            </p:extLst>
          </p:nvPr>
        </p:nvGraphicFramePr>
        <p:xfrm>
          <a:off x="395250" y="1700808"/>
          <a:ext cx="8353213" cy="3723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846"/>
                <a:gridCol w="3312367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Требования к образовательным программам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Основания и комментарии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177800" marR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600" dirty="0" smtClean="0"/>
                        <a:t>Содержание образования и условия организации обучения и воспитания </a:t>
                      </a:r>
                      <a:r>
                        <a:rPr lang="ru-RU" sz="1600" b="1" dirty="0" smtClean="0"/>
                        <a:t>обучающихся</a:t>
                      </a:r>
                      <a:r>
                        <a:rPr lang="ru-RU" sz="1600" b="1" baseline="0" dirty="0" smtClean="0"/>
                        <a:t> с ограниченными возможностями </a:t>
                      </a:r>
                      <a:r>
                        <a:rPr lang="ru-RU" sz="1600" baseline="0" dirty="0" smtClean="0"/>
                        <a:t>здоровья определяются адаптированной образовательной программой</a:t>
                      </a:r>
                    </a:p>
                    <a:p>
                      <a:pPr marL="177800" marR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Ст. 79 Закона об образовании в РФ, п. 18 – 23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Порядка организации …, утвержденного приказом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</a:rPr>
                        <a:t>Минобрнауки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 России от 29.08.2013 № 1008</a:t>
                      </a:r>
                      <a:endParaRPr lang="ru-RU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177800" marR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600" dirty="0" smtClean="0"/>
                        <a:t>Рекомендуется</a:t>
                      </a:r>
                      <a:r>
                        <a:rPr lang="ru-RU" sz="1600" baseline="0" dirty="0" smtClean="0"/>
                        <a:t> введение </a:t>
                      </a:r>
                      <a:r>
                        <a:rPr lang="ru-RU" sz="1600" baseline="0" dirty="0" err="1" smtClean="0"/>
                        <a:t>разноуровневых</a:t>
                      </a:r>
                      <a:r>
                        <a:rPr lang="ru-RU" sz="1600" baseline="0" dirty="0" smtClean="0"/>
                        <a:t> образовательных программ. В этом случае содержание программы дифференцируется по следующим </a:t>
                      </a:r>
                      <a:r>
                        <a:rPr lang="ru-RU" sz="1600" b="1" baseline="0" dirty="0" smtClean="0"/>
                        <a:t>уровням сложности</a:t>
                      </a:r>
                      <a:r>
                        <a:rPr lang="en-US" sz="1600" baseline="0" dirty="0" smtClean="0"/>
                        <a:t>:</a:t>
                      </a:r>
                      <a:r>
                        <a:rPr lang="ru-RU" sz="1600" baseline="0" dirty="0" smtClean="0"/>
                        <a:t> «стартовый», «базовый», «продвинутый»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Концепция развития дополнительного образования, Методические рекомендации …, направленные письмом </a:t>
                      </a:r>
                      <a:r>
                        <a:rPr lang="ru-RU" sz="1600" dirty="0" err="1" smtClean="0"/>
                        <a:t>Минобрнауки</a:t>
                      </a:r>
                      <a:r>
                        <a:rPr lang="ru-RU" sz="1600" baseline="0" dirty="0" smtClean="0"/>
                        <a:t> России от 18.11.15 № 09-3242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Заголовок 1"/>
          <p:cNvSpPr txBox="1">
            <a:spLocks/>
          </p:cNvSpPr>
          <p:nvPr/>
        </p:nvSpPr>
        <p:spPr>
          <a:xfrm>
            <a:off x="395251" y="89197"/>
            <a:ext cx="8424936" cy="74751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ru-RU" sz="3600" dirty="0" smtClean="0"/>
              <a:t>Требования к услугам (программам)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396632820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1"/>
          <p:cNvSpPr>
            <a:spLocks noChangeArrowheads="1"/>
          </p:cNvSpPr>
          <p:nvPr/>
        </p:nvSpPr>
        <p:spPr bwMode="auto">
          <a:xfrm>
            <a:off x="755650" y="3642266"/>
            <a:ext cx="77041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ru-RU" dirty="0"/>
          </a:p>
        </p:txBody>
      </p:sp>
      <p:sp>
        <p:nvSpPr>
          <p:cNvPr id="23" name="Прямоугольник 11"/>
          <p:cNvSpPr>
            <a:spLocks noChangeArrowheads="1"/>
          </p:cNvSpPr>
          <p:nvPr/>
        </p:nvSpPr>
        <p:spPr bwMode="auto">
          <a:xfrm>
            <a:off x="735915" y="5913008"/>
            <a:ext cx="77041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ru-RU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375516" y="462954"/>
            <a:ext cx="8424936" cy="74751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ru-RU" sz="3500" dirty="0" smtClean="0"/>
              <a:t>Особенности оформления договоров с заказчиками (получателями услуг)</a:t>
            </a:r>
            <a:endParaRPr lang="ru-RU" sz="35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75516" y="2787462"/>
            <a:ext cx="3980460" cy="301780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266700" algn="just">
              <a:defRPr/>
            </a:pPr>
            <a:r>
              <a:rPr lang="ru-RU" b="1" dirty="0" smtClean="0">
                <a:solidFill>
                  <a:schemeClr val="tx1"/>
                </a:solidFill>
              </a:rPr>
              <a:t>Договор</a:t>
            </a:r>
            <a:r>
              <a:rPr lang="ru-RU" dirty="0" smtClean="0">
                <a:solidFill>
                  <a:schemeClr val="tx1"/>
                </a:solidFill>
              </a:rPr>
              <a:t> заключается на </a:t>
            </a:r>
            <a:r>
              <a:rPr lang="ru-RU" b="1" dirty="0" smtClean="0">
                <a:solidFill>
                  <a:schemeClr val="tx1"/>
                </a:solidFill>
              </a:rPr>
              <a:t>установленную организацией продолжительность обучения</a:t>
            </a:r>
            <a:r>
              <a:rPr lang="ru-RU" dirty="0" smtClean="0">
                <a:solidFill>
                  <a:schemeClr val="tx1"/>
                </a:solidFill>
              </a:rPr>
              <a:t>, при этом предусматривается право Заказчика на получение </a:t>
            </a:r>
            <a:r>
              <a:rPr lang="ru-RU" dirty="0">
                <a:solidFill>
                  <a:schemeClr val="tx1"/>
                </a:solidFill>
              </a:rPr>
              <a:t>услуги </a:t>
            </a:r>
            <a:r>
              <a:rPr lang="ru-RU" b="1" dirty="0">
                <a:solidFill>
                  <a:schemeClr val="tx1"/>
                </a:solidFill>
              </a:rPr>
              <a:t>за счет </a:t>
            </a:r>
            <a:r>
              <a:rPr lang="ru-RU" b="1" dirty="0" smtClean="0">
                <a:solidFill>
                  <a:schemeClr val="tx1"/>
                </a:solidFill>
              </a:rPr>
              <a:t>средств бюджетного задания при </a:t>
            </a:r>
            <a:r>
              <a:rPr lang="ru-RU" b="1" dirty="0">
                <a:solidFill>
                  <a:schemeClr val="tx1"/>
                </a:solidFill>
              </a:rPr>
              <a:t>предоставлении </a:t>
            </a:r>
            <a:r>
              <a:rPr lang="ru-RU" b="1" dirty="0" smtClean="0">
                <a:solidFill>
                  <a:schemeClr val="tx1"/>
                </a:solidFill>
              </a:rPr>
              <a:t>сертификата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ru-RU" dirty="0">
                <a:solidFill>
                  <a:schemeClr val="tx1"/>
                </a:solidFill>
              </a:rPr>
              <a:t>с момента предоставления </a:t>
            </a:r>
            <a:r>
              <a:rPr lang="ru-RU" dirty="0" smtClean="0">
                <a:solidFill>
                  <a:schemeClr val="tx1"/>
                </a:solidFill>
              </a:rPr>
              <a:t>и </a:t>
            </a:r>
            <a:r>
              <a:rPr lang="ru-RU" dirty="0">
                <a:solidFill>
                  <a:schemeClr val="tx1"/>
                </a:solidFill>
              </a:rPr>
              <a:t>на период </a:t>
            </a:r>
            <a:r>
              <a:rPr lang="ru-RU" dirty="0" smtClean="0">
                <a:solidFill>
                  <a:schemeClr val="tx1"/>
                </a:solidFill>
              </a:rPr>
              <a:t>его </a:t>
            </a:r>
            <a:r>
              <a:rPr lang="ru-RU" dirty="0">
                <a:solidFill>
                  <a:schemeClr val="tx1"/>
                </a:solidFill>
              </a:rPr>
              <a:t>действия.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1115616" y="1484784"/>
            <a:ext cx="6108723" cy="846512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266700" algn="just">
              <a:defRPr/>
            </a:pPr>
            <a:r>
              <a:rPr lang="ru-RU" b="1" dirty="0" smtClean="0">
                <a:solidFill>
                  <a:schemeClr val="tx1"/>
                </a:solidFill>
              </a:rPr>
              <a:t>Установление объема и продолжительности освоения программы является компетенцией учреждения!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788024" y="2787462"/>
            <a:ext cx="3896118" cy="312554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266700" algn="just">
              <a:defRPr/>
            </a:pPr>
            <a:r>
              <a:rPr lang="ru-RU" b="1" dirty="0" smtClean="0">
                <a:solidFill>
                  <a:schemeClr val="tx1"/>
                </a:solidFill>
              </a:rPr>
              <a:t>Договор</a:t>
            </a:r>
            <a:r>
              <a:rPr lang="ru-RU" dirty="0" smtClean="0">
                <a:solidFill>
                  <a:schemeClr val="tx1"/>
                </a:solidFill>
              </a:rPr>
              <a:t> может быть </a:t>
            </a:r>
            <a:r>
              <a:rPr lang="ru-RU" b="1" dirty="0" smtClean="0">
                <a:solidFill>
                  <a:schemeClr val="tx1"/>
                </a:solidFill>
              </a:rPr>
              <a:t>расторгнут</a:t>
            </a:r>
            <a:r>
              <a:rPr lang="ru-RU" dirty="0" smtClean="0">
                <a:solidFill>
                  <a:schemeClr val="tx1"/>
                </a:solidFill>
              </a:rPr>
              <a:t> по инициативе Заказчика при </a:t>
            </a:r>
            <a:r>
              <a:rPr lang="ru-RU" dirty="0">
                <a:solidFill>
                  <a:schemeClr val="tx1"/>
                </a:solidFill>
              </a:rPr>
              <a:t>условии </a:t>
            </a:r>
            <a:r>
              <a:rPr lang="ru-RU" dirty="0" smtClean="0">
                <a:solidFill>
                  <a:schemeClr val="tx1"/>
                </a:solidFill>
              </a:rPr>
              <a:t>соответствующего уведомления Исполнителя не </a:t>
            </a:r>
            <a:r>
              <a:rPr lang="ru-RU" dirty="0">
                <a:solidFill>
                  <a:schemeClr val="tx1"/>
                </a:solidFill>
              </a:rPr>
              <a:t>позднее чем </a:t>
            </a:r>
            <a:r>
              <a:rPr lang="ru-RU" b="1" dirty="0">
                <a:solidFill>
                  <a:schemeClr val="tx1"/>
                </a:solidFill>
              </a:rPr>
              <a:t>за две </a:t>
            </a:r>
            <a:r>
              <a:rPr lang="ru-RU" b="1" dirty="0" smtClean="0">
                <a:solidFill>
                  <a:schemeClr val="tx1"/>
                </a:solidFill>
              </a:rPr>
              <a:t>недели</a:t>
            </a:r>
            <a:r>
              <a:rPr lang="ru-RU" dirty="0" smtClean="0">
                <a:solidFill>
                  <a:schemeClr val="tx1"/>
                </a:solidFill>
              </a:rPr>
              <a:t> до даты расторжения </a:t>
            </a:r>
            <a:r>
              <a:rPr lang="en-US" dirty="0" smtClean="0">
                <a:solidFill>
                  <a:schemeClr val="tx1"/>
                </a:solidFill>
              </a:rPr>
              <a:t>/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b="1" dirty="0" smtClean="0">
                <a:solidFill>
                  <a:schemeClr val="tx1"/>
                </a:solidFill>
              </a:rPr>
              <a:t>с 1 числа следующего месяца </a:t>
            </a:r>
            <a:r>
              <a:rPr lang="ru-RU" dirty="0" smtClean="0">
                <a:solidFill>
                  <a:schemeClr val="tx1"/>
                </a:solidFill>
              </a:rPr>
              <a:t>(предусматривается в договоре)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3" name="Прямая со стрелкой 2"/>
          <p:cNvCxnSpPr/>
          <p:nvPr/>
        </p:nvCxnSpPr>
        <p:spPr>
          <a:xfrm>
            <a:off x="2555776" y="2331296"/>
            <a:ext cx="0" cy="4561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5868144" y="2325792"/>
            <a:ext cx="0" cy="4561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78395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673708" y="1268760"/>
            <a:ext cx="7704138" cy="1440159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ctr">
              <a:buFont typeface="Wingdings" pitchFamily="2" charset="2"/>
              <a:buChar char="Ø"/>
            </a:pPr>
            <a:r>
              <a:rPr lang="ru-RU" sz="1200" dirty="0" smtClean="0">
                <a:solidFill>
                  <a:schemeClr val="tx1"/>
                </a:solidFill>
              </a:rPr>
              <a:t>Нормативные затраты определяются исходя из содержащейся в базовых перечнях информации о единицах измерения показателей </a:t>
            </a:r>
            <a:r>
              <a:rPr lang="ru-RU" sz="1200" b="1" dirty="0" smtClean="0">
                <a:solidFill>
                  <a:schemeClr val="tx1"/>
                </a:solidFill>
              </a:rPr>
              <a:t>объема</a:t>
            </a:r>
            <a:r>
              <a:rPr lang="ru-RU" sz="1200" dirty="0" smtClean="0">
                <a:solidFill>
                  <a:schemeClr val="tx1"/>
                </a:solidFill>
              </a:rPr>
              <a:t> и показателей, отражающих </a:t>
            </a:r>
            <a:r>
              <a:rPr lang="ru-RU" sz="1200" b="1" dirty="0" smtClean="0">
                <a:solidFill>
                  <a:schemeClr val="tx1"/>
                </a:solidFill>
              </a:rPr>
              <a:t>содержание и</a:t>
            </a:r>
            <a:r>
              <a:rPr lang="en-US" sz="1200" b="1" dirty="0" smtClean="0">
                <a:solidFill>
                  <a:schemeClr val="tx1"/>
                </a:solidFill>
              </a:rPr>
              <a:t>/</a:t>
            </a:r>
            <a:r>
              <a:rPr lang="ru-RU" sz="1200" b="1" dirty="0" smtClean="0">
                <a:solidFill>
                  <a:schemeClr val="tx1"/>
                </a:solidFill>
              </a:rPr>
              <a:t>или условия (формы) оказания услуг </a:t>
            </a:r>
            <a:r>
              <a:rPr lang="ru-RU" sz="1200" dirty="0" smtClean="0">
                <a:solidFill>
                  <a:schemeClr val="tx1"/>
                </a:solidFill>
              </a:rPr>
              <a:t>(на данный момент в базовых перечнях установлены</a:t>
            </a:r>
            <a:r>
              <a:rPr lang="en-US" sz="1200" dirty="0" smtClean="0">
                <a:solidFill>
                  <a:schemeClr val="tx1"/>
                </a:solidFill>
              </a:rPr>
              <a:t>:</a:t>
            </a:r>
            <a:r>
              <a:rPr lang="ru-RU" sz="1200" dirty="0" smtClean="0">
                <a:solidFill>
                  <a:schemeClr val="tx1"/>
                </a:solidFill>
              </a:rPr>
              <a:t> форма обучения, </a:t>
            </a:r>
            <a:r>
              <a:rPr lang="ru-RU" sz="1200" dirty="0" err="1" smtClean="0">
                <a:solidFill>
                  <a:schemeClr val="tx1"/>
                </a:solidFill>
              </a:rPr>
              <a:t>адаптированность</a:t>
            </a:r>
            <a:r>
              <a:rPr lang="ru-RU" sz="1200" dirty="0" smtClean="0">
                <a:solidFill>
                  <a:schemeClr val="tx1"/>
                </a:solidFill>
              </a:rPr>
              <a:t>, сетевая форма реализации программы, применение дистанционного обучения). </a:t>
            </a:r>
          </a:p>
          <a:p>
            <a:pPr marL="171450" indent="-171450" algn="ctr">
              <a:buFont typeface="Wingdings" pitchFamily="2" charset="2"/>
              <a:buChar char="Ø"/>
            </a:pPr>
            <a:r>
              <a:rPr lang="ru-RU" sz="1200" dirty="0" smtClean="0">
                <a:solidFill>
                  <a:schemeClr val="tx1"/>
                </a:solidFill>
              </a:rPr>
              <a:t>Определение </a:t>
            </a:r>
            <a:r>
              <a:rPr lang="ru-RU" sz="1200" dirty="0">
                <a:solidFill>
                  <a:schemeClr val="tx1"/>
                </a:solidFill>
              </a:rPr>
              <a:t>нормативных затрат осуществляется </a:t>
            </a:r>
            <a:r>
              <a:rPr lang="ru-RU" sz="1200" b="1" dirty="0">
                <a:solidFill>
                  <a:schemeClr val="tx1"/>
                </a:solidFill>
              </a:rPr>
              <a:t>с учетом </a:t>
            </a:r>
            <a:r>
              <a:rPr lang="ru-RU" sz="1200" b="1" dirty="0" smtClean="0">
                <a:solidFill>
                  <a:schemeClr val="tx1"/>
                </a:solidFill>
              </a:rPr>
              <a:t>установленных  норм </a:t>
            </a:r>
            <a:r>
              <a:rPr lang="ru-RU" sz="1200" dirty="0" smtClean="0">
                <a:solidFill>
                  <a:schemeClr val="tx1"/>
                </a:solidFill>
              </a:rPr>
              <a:t>(трудовых, санитарных, строительных и т.д.), стандартов. При </a:t>
            </a:r>
            <a:r>
              <a:rPr lang="ru-RU" sz="1200" dirty="0">
                <a:solidFill>
                  <a:schemeClr val="tx1"/>
                </a:solidFill>
              </a:rPr>
              <a:t>отсутствии стандартов услуг нормативные затраты </a:t>
            </a:r>
            <a:r>
              <a:rPr lang="ru-RU" sz="1200" dirty="0" smtClean="0">
                <a:solidFill>
                  <a:schemeClr val="tx1"/>
                </a:solidFill>
              </a:rPr>
              <a:t>определяются </a:t>
            </a:r>
            <a:r>
              <a:rPr lang="ru-RU" sz="1200" b="1" dirty="0" smtClean="0">
                <a:solidFill>
                  <a:schemeClr val="tx1"/>
                </a:solidFill>
              </a:rPr>
              <a:t>экспертным методом.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>
                <a:solidFill>
                  <a:schemeClr val="tx1"/>
                </a:solidFill>
              </a:rPr>
              <a:t>(</a:t>
            </a:r>
            <a:r>
              <a:rPr lang="ru-RU" sz="1200" dirty="0" smtClean="0">
                <a:solidFill>
                  <a:schemeClr val="tx1"/>
                </a:solidFill>
              </a:rPr>
              <a:t>п.3, 6 Общих </a:t>
            </a:r>
            <a:r>
              <a:rPr lang="ru-RU" sz="1200" dirty="0">
                <a:solidFill>
                  <a:schemeClr val="tx1"/>
                </a:solidFill>
              </a:rPr>
              <a:t>требований к определению нормативных затрат, утвержденных </a:t>
            </a:r>
            <a:r>
              <a:rPr lang="ru-RU" sz="1200" dirty="0" err="1">
                <a:solidFill>
                  <a:schemeClr val="tx1"/>
                </a:solidFill>
              </a:rPr>
              <a:t>Минобрнауки</a:t>
            </a:r>
            <a:r>
              <a:rPr lang="ru-RU" sz="1200" dirty="0">
                <a:solidFill>
                  <a:schemeClr val="tx1"/>
                </a:solidFill>
              </a:rPr>
              <a:t> РФ </a:t>
            </a:r>
            <a:r>
              <a:rPr lang="ru-RU" sz="1200" dirty="0" smtClean="0">
                <a:solidFill>
                  <a:schemeClr val="tx1"/>
                </a:solidFill>
              </a:rPr>
              <a:t>22.09.2015 г) 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4122447" y="2782241"/>
            <a:ext cx="737585" cy="5518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735915" y="3383202"/>
            <a:ext cx="7704138" cy="141120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Норматив затрат на единицу объема услуги необходимо утверждать </a:t>
            </a:r>
            <a:r>
              <a:rPr lang="ru-RU" sz="1600" b="1" dirty="0" smtClean="0">
                <a:solidFill>
                  <a:schemeClr val="tx1"/>
                </a:solidFill>
              </a:rPr>
              <a:t>в чел</a:t>
            </a:r>
            <a:r>
              <a:rPr lang="en-US" sz="1600" b="1" dirty="0" smtClean="0">
                <a:solidFill>
                  <a:schemeClr val="tx1"/>
                </a:solidFill>
              </a:rPr>
              <a:t>/</a:t>
            </a:r>
            <a:r>
              <a:rPr lang="ru-RU" sz="1600" b="1" dirty="0" smtClean="0">
                <a:solidFill>
                  <a:schemeClr val="tx1"/>
                </a:solidFill>
              </a:rPr>
              <a:t>час с учетом направленности и установленных  </a:t>
            </a:r>
            <a:r>
              <a:rPr lang="en-US" sz="1600" b="1" dirty="0" smtClean="0">
                <a:solidFill>
                  <a:schemeClr val="tx1"/>
                </a:solidFill>
              </a:rPr>
              <a:t>bus.gov</a:t>
            </a:r>
            <a:r>
              <a:rPr lang="ru-RU" sz="1600" b="1" dirty="0" smtClean="0">
                <a:solidFill>
                  <a:schemeClr val="tx1"/>
                </a:solidFill>
              </a:rPr>
              <a:t> условий (форм) оказания услуги</a:t>
            </a:r>
            <a:r>
              <a:rPr lang="ru-RU" sz="1600" b="1" smtClean="0">
                <a:solidFill>
                  <a:schemeClr val="tx1"/>
                </a:solidFill>
              </a:rPr>
              <a:t>.   </a:t>
            </a:r>
            <a:r>
              <a:rPr lang="ru-RU" sz="1600" smtClean="0">
                <a:solidFill>
                  <a:schemeClr val="tx1"/>
                </a:solidFill>
              </a:rPr>
              <a:t>Расчет </a:t>
            </a:r>
            <a:r>
              <a:rPr lang="ru-RU" sz="1600" dirty="0" smtClean="0">
                <a:solidFill>
                  <a:schemeClr val="tx1"/>
                </a:solidFill>
              </a:rPr>
              <a:t>норматива следует производить на основе нормативных или среднестатистических показателей по обобщенным моделям организации образовательной деятельности </a:t>
            </a:r>
            <a:r>
              <a:rPr lang="ru-RU" sz="1600" b="1" dirty="0" smtClean="0">
                <a:solidFill>
                  <a:schemeClr val="tx1"/>
                </a:solidFill>
              </a:rPr>
              <a:t>(не по фактическим затратам на реализацию программы)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7" name="Прямоугольник 11"/>
          <p:cNvSpPr>
            <a:spLocks noChangeArrowheads="1"/>
          </p:cNvSpPr>
          <p:nvPr/>
        </p:nvSpPr>
        <p:spPr bwMode="auto">
          <a:xfrm>
            <a:off x="755650" y="3642266"/>
            <a:ext cx="77041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212249" y="1437998"/>
            <a:ext cx="430887" cy="1486946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ru-RU" sz="1600" dirty="0" smtClean="0"/>
              <a:t>ОСНОВАНИЕ</a:t>
            </a:r>
            <a:endParaRPr lang="ru-RU" sz="1600" dirty="0"/>
          </a:p>
        </p:txBody>
      </p:sp>
      <p:sp>
        <p:nvSpPr>
          <p:cNvPr id="19" name="TextBox 18"/>
          <p:cNvSpPr txBox="1"/>
          <p:nvPr/>
        </p:nvSpPr>
        <p:spPr>
          <a:xfrm>
            <a:off x="212248" y="3122252"/>
            <a:ext cx="430887" cy="1778692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ru-RU" sz="1600" dirty="0" smtClean="0"/>
              <a:t>ПРЕДЛОЖЕНИЯ</a:t>
            </a:r>
            <a:endParaRPr lang="ru-RU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194280" y="5362714"/>
            <a:ext cx="461665" cy="1046120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ru-RU" dirty="0" smtClean="0"/>
              <a:t>ЭФФЕКТ</a:t>
            </a:r>
            <a:endParaRPr lang="ru-RU" dirty="0"/>
          </a:p>
        </p:txBody>
      </p:sp>
      <p:sp>
        <p:nvSpPr>
          <p:cNvPr id="21" name="Стрелка вниз 20"/>
          <p:cNvSpPr/>
          <p:nvPr/>
        </p:nvSpPr>
        <p:spPr>
          <a:xfrm>
            <a:off x="4107200" y="4887584"/>
            <a:ext cx="837154" cy="603082"/>
          </a:xfrm>
          <a:prstGeom prst="downArrow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11"/>
          <p:cNvSpPr>
            <a:spLocks noChangeArrowheads="1"/>
          </p:cNvSpPr>
          <p:nvPr/>
        </p:nvSpPr>
        <p:spPr bwMode="auto">
          <a:xfrm>
            <a:off x="735915" y="5913008"/>
            <a:ext cx="77041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755650" y="5506826"/>
            <a:ext cx="7704138" cy="123454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Обеспечение доступа организаций </a:t>
            </a:r>
            <a:r>
              <a:rPr lang="ru-RU" sz="1600" b="1" dirty="0" smtClean="0">
                <a:solidFill>
                  <a:schemeClr val="tx1"/>
                </a:solidFill>
              </a:rPr>
              <a:t>к равному финансовому обеспечению идентичных по условиям реализации </a:t>
            </a:r>
            <a:r>
              <a:rPr lang="ru-RU" sz="1600" dirty="0" smtClean="0">
                <a:solidFill>
                  <a:schemeClr val="tx1"/>
                </a:solidFill>
              </a:rPr>
              <a:t>программ</a:t>
            </a:r>
          </a:p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Формирование реальной </a:t>
            </a:r>
            <a:r>
              <a:rPr lang="ru-RU" sz="1600" dirty="0">
                <a:solidFill>
                  <a:schemeClr val="tx1"/>
                </a:solidFill>
              </a:rPr>
              <a:t>конкурентоспособности организаций (обеспечение качества при одинаковых условиях)</a:t>
            </a:r>
            <a:endParaRPr lang="ru-RU" sz="1600" dirty="0" smtClean="0">
              <a:solidFill>
                <a:schemeClr val="tx1"/>
              </a:solidFill>
            </a:endParaRP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Повышение эффективности оказания услуг</a:t>
            </a: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358910" y="260648"/>
            <a:ext cx="8424936" cy="74751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ru-RU" sz="3600" smtClean="0"/>
              <a:t>Расчет норматива</a:t>
            </a:r>
            <a:r>
              <a:rPr lang="en-US" sz="3600" smtClean="0"/>
              <a:t>:</a:t>
            </a:r>
            <a:r>
              <a:rPr lang="ru-RU" sz="3600" smtClean="0"/>
              <a:t> предложения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218144120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364088" y="1052736"/>
            <a:ext cx="3312368" cy="415719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Внедрение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ctrTitle"/>
          </p:nvPr>
        </p:nvSpPr>
        <p:spPr>
          <a:xfrm>
            <a:off x="259547" y="260648"/>
            <a:ext cx="8424936" cy="747515"/>
          </a:xfrm>
        </p:spPr>
        <p:txBody>
          <a:bodyPr>
            <a:normAutofit/>
          </a:bodyPr>
          <a:lstStyle/>
          <a:p>
            <a:pPr algn="l"/>
            <a:r>
              <a:rPr lang="ru-RU" sz="3600" dirty="0" smtClean="0"/>
              <a:t>Внедрение проекта</a:t>
            </a:r>
            <a:r>
              <a:rPr lang="en-US" sz="3600" dirty="0" smtClean="0"/>
              <a:t>:</a:t>
            </a:r>
            <a:r>
              <a:rPr lang="ru-RU" sz="3600" dirty="0" smtClean="0"/>
              <a:t> предложения</a:t>
            </a:r>
            <a:endParaRPr lang="ru-RU" sz="36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113431" y="1052736"/>
            <a:ext cx="3962625" cy="41571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Подготовительная работа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17" name="Прямоугольник 11"/>
          <p:cNvSpPr>
            <a:spLocks noChangeArrowheads="1"/>
          </p:cNvSpPr>
          <p:nvPr/>
        </p:nvSpPr>
        <p:spPr bwMode="auto">
          <a:xfrm>
            <a:off x="755650" y="3642266"/>
            <a:ext cx="77041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212249" y="1718568"/>
            <a:ext cx="738664" cy="1366721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pPr algn="ctr"/>
            <a:r>
              <a:rPr lang="en-US" dirty="0" smtClean="0"/>
              <a:t>I </a:t>
            </a:r>
            <a:r>
              <a:rPr lang="ru-RU" dirty="0" smtClean="0"/>
              <a:t>полугодие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1077363" y="1610779"/>
            <a:ext cx="3998693" cy="289310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265113" indent="-265113"/>
            <a:r>
              <a:rPr lang="ru-RU" sz="1400" dirty="0" smtClean="0"/>
              <a:t>- Анализ статистической информации по категориям детей и финансовых возможностей региона</a:t>
            </a:r>
          </a:p>
          <a:p>
            <a:pPr marL="265113" indent="-265113"/>
            <a:r>
              <a:rPr lang="ru-RU" sz="1400" dirty="0" smtClean="0"/>
              <a:t>- Разработка пакета НПА, регламентирующих порядок ПФ в регионе в части формирования и ведения реестров</a:t>
            </a:r>
          </a:p>
          <a:p>
            <a:pPr marL="285750" indent="-285750">
              <a:buFontTx/>
              <a:buChar char="-"/>
            </a:pPr>
            <a:r>
              <a:rPr lang="ru-RU" sz="1400" dirty="0" smtClean="0"/>
              <a:t>Внесение изменений в Закон «О бюджете…» и НПА, регламентирующих распределение бюджетных средств между МО, порядок внесения изменений в бюджетное задание организациям</a:t>
            </a:r>
          </a:p>
          <a:p>
            <a:pPr marL="285750" indent="-285750">
              <a:buFontTx/>
              <a:buChar char="-"/>
            </a:pPr>
            <a:r>
              <a:rPr lang="ru-RU" sz="1400" dirty="0" smtClean="0"/>
              <a:t>Разработка АИС</a:t>
            </a:r>
            <a:endParaRPr lang="ru-RU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242518" y="4874639"/>
            <a:ext cx="738664" cy="1445267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pPr algn="ctr"/>
            <a:r>
              <a:rPr lang="en-US" dirty="0" smtClean="0"/>
              <a:t>II </a:t>
            </a:r>
            <a:r>
              <a:rPr lang="ru-RU" dirty="0" smtClean="0"/>
              <a:t>полугодие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5364088" y="2734163"/>
            <a:ext cx="3320044" cy="353943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1400" dirty="0" smtClean="0"/>
              <a:t>Организация «выдачи» сертификатов детям </a:t>
            </a:r>
            <a:r>
              <a:rPr lang="ru-RU" sz="1400" b="1" dirty="0" smtClean="0"/>
              <a:t>определенных категорий </a:t>
            </a:r>
          </a:p>
          <a:p>
            <a:pPr marL="285750" indent="-285750">
              <a:buFontTx/>
              <a:buChar char="-"/>
            </a:pPr>
            <a:r>
              <a:rPr lang="ru-RU" sz="1400" dirty="0" smtClean="0"/>
              <a:t>Прием сертификатов в </a:t>
            </a:r>
            <a:r>
              <a:rPr lang="ru-RU" sz="1400" b="1" dirty="0" smtClean="0"/>
              <a:t>организациях ДОД и негосударственного сектора</a:t>
            </a:r>
          </a:p>
          <a:p>
            <a:pPr marL="285750" indent="-285750">
              <a:buFontTx/>
              <a:buChar char="-"/>
            </a:pPr>
            <a:r>
              <a:rPr lang="ru-RU" sz="1400" dirty="0" smtClean="0"/>
              <a:t>«Традиционное» бюджетное задание не отменяется</a:t>
            </a:r>
          </a:p>
          <a:p>
            <a:pPr marL="285750" indent="-285750">
              <a:buFontTx/>
              <a:buChar char="-"/>
            </a:pPr>
            <a:r>
              <a:rPr lang="ru-RU" sz="1400" dirty="0" smtClean="0"/>
              <a:t>Оказание услуг по сертификату как </a:t>
            </a:r>
            <a:r>
              <a:rPr lang="ru-RU" sz="1400" b="1" dirty="0" smtClean="0"/>
              <a:t>подтверждение исполнения бюджетного задания </a:t>
            </a:r>
            <a:r>
              <a:rPr lang="ru-RU" sz="1400" dirty="0" smtClean="0"/>
              <a:t>(его части) учреждением </a:t>
            </a:r>
          </a:p>
          <a:p>
            <a:pPr marL="285750" indent="-285750">
              <a:buFontTx/>
              <a:buChar char="-"/>
            </a:pPr>
            <a:r>
              <a:rPr lang="ru-RU" sz="1400" dirty="0" smtClean="0"/>
              <a:t>(</a:t>
            </a:r>
            <a:r>
              <a:rPr lang="ru-RU" sz="1400" b="1" dirty="0" smtClean="0"/>
              <a:t>возможно</a:t>
            </a:r>
            <a:r>
              <a:rPr lang="ru-RU" sz="1400" dirty="0" smtClean="0"/>
              <a:t> внедрение проекта </a:t>
            </a:r>
            <a:r>
              <a:rPr lang="ru-RU" sz="1400" b="1" dirty="0" smtClean="0"/>
              <a:t>без изменения порядка расчета нормативов</a:t>
            </a:r>
            <a:r>
              <a:rPr lang="ru-RU" sz="1400" dirty="0" smtClean="0"/>
              <a:t>)</a:t>
            </a:r>
          </a:p>
          <a:p>
            <a:pPr marL="285750" indent="-285750">
              <a:buFontTx/>
              <a:buChar char="-"/>
            </a:pPr>
            <a:endParaRPr lang="ru-RU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5364088" y="1610779"/>
            <a:ext cx="3320044" cy="95410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265113" indent="-265113"/>
            <a:r>
              <a:rPr lang="ru-RU" sz="1400" dirty="0" smtClean="0"/>
              <a:t>- Внесение изменений в Правила приема учреждений</a:t>
            </a:r>
          </a:p>
          <a:p>
            <a:pPr marL="285750" indent="-285750">
              <a:buFontTx/>
              <a:buChar char="-"/>
            </a:pPr>
            <a:r>
              <a:rPr lang="ru-RU" sz="1400" dirty="0" smtClean="0"/>
              <a:t>Медиа-кампания</a:t>
            </a:r>
          </a:p>
          <a:p>
            <a:pPr marL="285750" indent="-285750">
              <a:buFontTx/>
              <a:buChar char="-"/>
            </a:pPr>
            <a:r>
              <a:rPr lang="ru-RU" sz="1400" dirty="0" smtClean="0"/>
              <a:t>Организация ведения реестров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95396" y="4565886"/>
            <a:ext cx="3998693" cy="2246769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265113" indent="-265113"/>
            <a:r>
              <a:rPr lang="ru-RU" sz="1400" dirty="0" smtClean="0"/>
              <a:t>- Определение параметров для расчета базовых нормативов ДО, экспертное обсуждение</a:t>
            </a:r>
          </a:p>
          <a:p>
            <a:pPr marL="265113" indent="-265113"/>
            <a:r>
              <a:rPr lang="ru-RU" sz="1400" dirty="0" smtClean="0"/>
              <a:t>- Расчет норматива</a:t>
            </a:r>
          </a:p>
          <a:p>
            <a:pPr marL="265113" indent="-265113"/>
            <a:r>
              <a:rPr lang="ru-RU" sz="1400" dirty="0" smtClean="0"/>
              <a:t>- Разработка пакета НПА, регламентирующих порядок расчета нормативов в МО</a:t>
            </a:r>
          </a:p>
          <a:p>
            <a:pPr marL="285750" indent="-285750">
              <a:buFontTx/>
              <a:buChar char="-"/>
            </a:pPr>
            <a:r>
              <a:rPr lang="ru-RU" sz="1400" dirty="0" smtClean="0"/>
              <a:t>Внесение изменений в НПА, регламентирующие порядок ПФ в регионе</a:t>
            </a:r>
          </a:p>
        </p:txBody>
      </p:sp>
    </p:spTree>
    <p:extLst>
      <p:ext uri="{BB962C8B-B14F-4D97-AF65-F5344CB8AC3E}">
        <p14:creationId xmlns:p14="http://schemas.microsoft.com/office/powerpoint/2010/main" xmlns="" val="212869486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4932040" y="1052736"/>
            <a:ext cx="3888432" cy="415719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Внедрение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ctrTitle"/>
          </p:nvPr>
        </p:nvSpPr>
        <p:spPr>
          <a:xfrm>
            <a:off x="259547" y="260648"/>
            <a:ext cx="8424936" cy="747515"/>
          </a:xfrm>
        </p:spPr>
        <p:txBody>
          <a:bodyPr>
            <a:normAutofit/>
          </a:bodyPr>
          <a:lstStyle/>
          <a:p>
            <a:pPr algn="l"/>
            <a:r>
              <a:rPr lang="ru-RU" sz="3600" dirty="0" smtClean="0"/>
              <a:t>Внедрение проекта</a:t>
            </a:r>
            <a:r>
              <a:rPr lang="en-US" sz="3600" dirty="0" smtClean="0"/>
              <a:t>:</a:t>
            </a:r>
            <a:r>
              <a:rPr lang="ru-RU" sz="3600" dirty="0" smtClean="0"/>
              <a:t> предложения</a:t>
            </a:r>
            <a:endParaRPr lang="ru-RU" sz="36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113431" y="1052736"/>
            <a:ext cx="3674593" cy="41571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Подготовительная работа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17" name="Прямоугольник 11"/>
          <p:cNvSpPr>
            <a:spLocks noChangeArrowheads="1"/>
          </p:cNvSpPr>
          <p:nvPr/>
        </p:nvSpPr>
        <p:spPr bwMode="auto">
          <a:xfrm>
            <a:off x="755650" y="3642266"/>
            <a:ext cx="77041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212249" y="1718568"/>
            <a:ext cx="738664" cy="1366721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pPr algn="ctr"/>
            <a:r>
              <a:rPr lang="en-US" dirty="0" smtClean="0"/>
              <a:t>I </a:t>
            </a:r>
            <a:r>
              <a:rPr lang="ru-RU" dirty="0" smtClean="0"/>
              <a:t>полугодие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1077363" y="1610779"/>
            <a:ext cx="3710661" cy="2308324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1600" dirty="0" smtClean="0"/>
              <a:t>Разработка методических рекомендаций для организаций, разъясняющих порядок образовательных отношений с получателями услуг, формирования и распределения ФОТ в условиях ПФ</a:t>
            </a:r>
          </a:p>
          <a:p>
            <a:pPr marL="285750" indent="-285750">
              <a:buFontTx/>
              <a:buChar char="-"/>
            </a:pPr>
            <a:r>
              <a:rPr lang="ru-RU" sz="1600" dirty="0" smtClean="0"/>
              <a:t>Мониторинг внедрения ПФ, внесение корректировок</a:t>
            </a:r>
            <a:endParaRPr lang="ru-RU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242518" y="4874639"/>
            <a:ext cx="738664" cy="1445267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pPr algn="ctr"/>
            <a:r>
              <a:rPr lang="en-US" dirty="0" smtClean="0"/>
              <a:t>II </a:t>
            </a:r>
            <a:r>
              <a:rPr lang="ru-RU" dirty="0" smtClean="0"/>
              <a:t>полугодие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4932040" y="1590818"/>
            <a:ext cx="3888432" cy="353943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265113" indent="-265113"/>
            <a:r>
              <a:rPr lang="ru-RU" sz="1600" dirty="0" smtClean="0"/>
              <a:t>- Организация «выдачи» сертификата </a:t>
            </a:r>
            <a:r>
              <a:rPr lang="ru-RU" sz="1600" b="1" dirty="0" smtClean="0"/>
              <a:t>всем категориям </a:t>
            </a:r>
            <a:r>
              <a:rPr lang="ru-RU" sz="1600" dirty="0" smtClean="0"/>
              <a:t>получателей услуг</a:t>
            </a:r>
            <a:endParaRPr lang="ru-RU" sz="1600" b="1" dirty="0" smtClean="0"/>
          </a:p>
          <a:p>
            <a:pPr marL="285750" indent="-285750">
              <a:buFontTx/>
              <a:buChar char="-"/>
            </a:pPr>
            <a:r>
              <a:rPr lang="ru-RU" sz="1600" dirty="0" smtClean="0"/>
              <a:t>Прием сертификатов </a:t>
            </a:r>
            <a:r>
              <a:rPr lang="ru-RU" sz="1600" b="1" dirty="0" smtClean="0"/>
              <a:t>в организациях разной ведомственной принадлежности </a:t>
            </a:r>
            <a:r>
              <a:rPr lang="ru-RU" sz="1600" dirty="0" smtClean="0"/>
              <a:t>и формы собственности</a:t>
            </a:r>
          </a:p>
          <a:p>
            <a:pPr marL="285750" indent="-285750">
              <a:buFontTx/>
              <a:buChar char="-"/>
            </a:pPr>
            <a:r>
              <a:rPr lang="ru-RU" sz="1600" b="1" dirty="0" smtClean="0"/>
              <a:t>Завершение оказания образовательных услуг по «традиционному» бюджетному заданию</a:t>
            </a:r>
          </a:p>
          <a:p>
            <a:pPr marL="285750" indent="-285750">
              <a:buFontTx/>
              <a:buChar char="-"/>
            </a:pPr>
            <a:r>
              <a:rPr lang="ru-RU" sz="1600" dirty="0" smtClean="0"/>
              <a:t>Оказание услуг по сертификату как подтверждение исполнения бюджетного задания учреждением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932040" y="5556151"/>
            <a:ext cx="3888432" cy="1077218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1600" b="1" dirty="0" smtClean="0"/>
              <a:t>Полный переход на ПФ</a:t>
            </a:r>
          </a:p>
          <a:p>
            <a:pPr marL="285750" indent="-285750">
              <a:buFontTx/>
              <a:buChar char="-"/>
            </a:pPr>
            <a:r>
              <a:rPr lang="ru-RU" sz="1600" dirty="0"/>
              <a:t>Финансовое обеспечение оказанных учреждением услуг по </a:t>
            </a:r>
            <a:r>
              <a:rPr lang="ru-RU" sz="1600" dirty="0" smtClean="0"/>
              <a:t>сертификату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xmlns="" val="404545739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916832"/>
            <a:ext cx="8206680" cy="1755626"/>
          </a:xfrm>
        </p:spPr>
        <p:txBody>
          <a:bodyPr>
            <a:normAutofit/>
          </a:bodyPr>
          <a:lstStyle/>
          <a:p>
            <a:r>
              <a:rPr lang="ru-RU" sz="3600" dirty="0" smtClean="0"/>
              <a:t>Спасибо за внимание!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4869160"/>
            <a:ext cx="7696944" cy="1219200"/>
          </a:xfrm>
        </p:spPr>
        <p:txBody>
          <a:bodyPr>
            <a:normAutofit/>
          </a:bodyPr>
          <a:lstStyle/>
          <a:p>
            <a:pPr algn="r"/>
            <a:r>
              <a:rPr lang="ru-RU" sz="2000" dirty="0" smtClean="0">
                <a:latin typeface="Arial" pitchFamily="34" charset="0"/>
                <a:cs typeface="Arial" pitchFamily="34" charset="0"/>
              </a:rPr>
              <a:t>Х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ό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хлова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Светлана Викторовна,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к.п.н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r"/>
            <a:r>
              <a:rPr lang="en-US" sz="2000" dirty="0" smtClean="0">
                <a:latin typeface="Arial" pitchFamily="34" charset="0"/>
                <a:cs typeface="Arial" pitchFamily="34" charset="0"/>
              </a:rPr>
              <a:t>chochlovasv@mail.ru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Багетная рамка 3"/>
          <p:cNvSpPr/>
          <p:nvPr/>
        </p:nvSpPr>
        <p:spPr>
          <a:xfrm>
            <a:off x="279748" y="188640"/>
            <a:ext cx="8640960" cy="6480720"/>
          </a:xfrm>
          <a:prstGeom prst="bevel">
            <a:avLst>
              <a:gd name="adj" fmla="val 1541"/>
            </a:avLst>
          </a:prstGeom>
          <a:solidFill>
            <a:schemeClr val="accent1"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62880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358910" y="0"/>
            <a:ext cx="8424936" cy="74751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ru-RU" sz="3600" dirty="0" smtClean="0"/>
              <a:t>Расчет норматива</a:t>
            </a:r>
            <a:r>
              <a:rPr lang="en-US" sz="3600" dirty="0" smtClean="0"/>
              <a:t>:</a:t>
            </a:r>
            <a:r>
              <a:rPr lang="ru-RU" sz="3600" dirty="0" smtClean="0"/>
              <a:t> предложения</a:t>
            </a:r>
            <a:endParaRPr lang="ru-RU" sz="3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06660" y="1196752"/>
            <a:ext cx="8619868" cy="129614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Коэффициенты, учитывающие </a:t>
            </a:r>
            <a:r>
              <a:rPr lang="ru-RU" b="1" dirty="0" smtClean="0">
                <a:solidFill>
                  <a:schemeClr val="tx1"/>
                </a:solidFill>
              </a:rPr>
              <a:t>территориальные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b="1" dirty="0" smtClean="0">
                <a:solidFill>
                  <a:schemeClr val="tx1"/>
                </a:solidFill>
              </a:rPr>
              <a:t>особенности, форму собственности организации, тип и вид организации </a:t>
            </a:r>
            <a:r>
              <a:rPr lang="ru-RU" dirty="0" smtClean="0">
                <a:solidFill>
                  <a:schemeClr val="tx1"/>
                </a:solidFill>
              </a:rPr>
              <a:t>и другие факторы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79512" y="2636912"/>
            <a:ext cx="8604334" cy="18002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Коэффициенты</a:t>
            </a:r>
            <a:r>
              <a:rPr lang="ru-RU" dirty="0">
                <a:solidFill>
                  <a:schemeClr val="tx1"/>
                </a:solidFill>
              </a:rPr>
              <a:t>, учитывающие </a:t>
            </a:r>
            <a:r>
              <a:rPr lang="ru-RU" b="1" dirty="0" smtClean="0">
                <a:solidFill>
                  <a:schemeClr val="tx1"/>
                </a:solidFill>
              </a:rPr>
              <a:t>содержание </a:t>
            </a:r>
            <a:r>
              <a:rPr lang="ru-RU" b="1" dirty="0">
                <a:solidFill>
                  <a:schemeClr val="tx1"/>
                </a:solidFill>
              </a:rPr>
              <a:t>и</a:t>
            </a:r>
            <a:r>
              <a:rPr lang="en-US" b="1" dirty="0">
                <a:solidFill>
                  <a:schemeClr val="tx1"/>
                </a:solidFill>
              </a:rPr>
              <a:t>/</a:t>
            </a:r>
            <a:r>
              <a:rPr lang="ru-RU" b="1" dirty="0">
                <a:solidFill>
                  <a:schemeClr val="tx1"/>
                </a:solidFill>
              </a:rPr>
              <a:t>или условия (формы) оказания </a:t>
            </a:r>
            <a:r>
              <a:rPr lang="ru-RU" b="1" dirty="0" smtClean="0">
                <a:solidFill>
                  <a:schemeClr val="tx1"/>
                </a:solidFill>
              </a:rPr>
              <a:t>услуг</a:t>
            </a:r>
            <a:r>
              <a:rPr lang="en-US" b="1" dirty="0" smtClean="0">
                <a:solidFill>
                  <a:schemeClr val="tx1"/>
                </a:solidFill>
              </a:rPr>
              <a:t>:</a:t>
            </a:r>
            <a:endParaRPr lang="ru-RU" b="1" dirty="0" smtClean="0">
              <a:solidFill>
                <a:schemeClr val="tx1"/>
              </a:solidFill>
            </a:endParaRPr>
          </a:p>
          <a:p>
            <a:pPr marL="285750" indent="-285750" algn="ctr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форма обучения</a:t>
            </a:r>
            <a:r>
              <a:rPr lang="en-US" dirty="0" smtClean="0">
                <a:solidFill>
                  <a:schemeClr val="tx1"/>
                </a:solidFill>
              </a:rPr>
              <a:t>:</a:t>
            </a:r>
            <a:r>
              <a:rPr lang="ru-RU" dirty="0" smtClean="0">
                <a:solidFill>
                  <a:schemeClr val="tx1"/>
                </a:solidFill>
              </a:rPr>
              <a:t> очная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, заочная </a:t>
            </a:r>
          </a:p>
          <a:p>
            <a:pPr marL="285750" indent="-285750" algn="ctr">
              <a:buFontTx/>
              <a:buChar char="-"/>
            </a:pPr>
            <a:r>
              <a:rPr lang="ru-RU" dirty="0" err="1">
                <a:solidFill>
                  <a:schemeClr val="tx1"/>
                </a:solidFill>
              </a:rPr>
              <a:t>а</a:t>
            </a:r>
            <a:r>
              <a:rPr lang="ru-RU" dirty="0" err="1" smtClean="0">
                <a:solidFill>
                  <a:schemeClr val="tx1"/>
                </a:solidFill>
              </a:rPr>
              <a:t>даптированность</a:t>
            </a:r>
            <a:r>
              <a:rPr lang="ru-RU" dirty="0" smtClean="0">
                <a:solidFill>
                  <a:schemeClr val="tx1"/>
                </a:solidFill>
              </a:rPr>
              <a:t> для обучающихся с ОВЗ </a:t>
            </a:r>
          </a:p>
          <a:p>
            <a:pPr marL="285750" indent="-285750" algn="ctr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сетевая </a:t>
            </a:r>
            <a:r>
              <a:rPr lang="ru-RU" dirty="0">
                <a:solidFill>
                  <a:schemeClr val="tx1"/>
                </a:solidFill>
              </a:rPr>
              <a:t>форма реализации </a:t>
            </a:r>
            <a:r>
              <a:rPr lang="ru-RU" dirty="0" smtClean="0">
                <a:solidFill>
                  <a:schemeClr val="tx1"/>
                </a:solidFill>
              </a:rPr>
              <a:t>программы </a:t>
            </a:r>
          </a:p>
          <a:p>
            <a:pPr marL="285750" indent="-285750" algn="ctr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применение </a:t>
            </a:r>
            <a:r>
              <a:rPr lang="ru-RU" dirty="0">
                <a:solidFill>
                  <a:schemeClr val="tx1"/>
                </a:solidFill>
              </a:rPr>
              <a:t>дистанционного </a:t>
            </a:r>
            <a:r>
              <a:rPr lang="ru-RU" dirty="0" smtClean="0">
                <a:solidFill>
                  <a:schemeClr val="tx1"/>
                </a:solidFill>
              </a:rPr>
              <a:t>обучения 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79512" y="4581128"/>
            <a:ext cx="1224136" cy="187220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Базовый норматив</a:t>
            </a:r>
            <a:br>
              <a:rPr lang="ru-RU" sz="1400" dirty="0" smtClean="0">
                <a:solidFill>
                  <a:schemeClr val="tx1"/>
                </a:solidFill>
              </a:rPr>
            </a:br>
            <a:r>
              <a:rPr lang="ru-RU" sz="1400" dirty="0" smtClean="0">
                <a:solidFill>
                  <a:schemeClr val="tx1"/>
                </a:solidFill>
              </a:rPr>
              <a:t> услуги </a:t>
            </a:r>
            <a:br>
              <a:rPr lang="ru-RU" sz="1400" dirty="0" smtClean="0">
                <a:solidFill>
                  <a:schemeClr val="tx1"/>
                </a:solidFill>
              </a:rPr>
            </a:br>
            <a:r>
              <a:rPr lang="ru-RU" sz="1400" dirty="0" smtClean="0">
                <a:solidFill>
                  <a:schemeClr val="tx1"/>
                </a:solidFill>
              </a:rPr>
              <a:t>по реализации ДООП художественной направленности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1503997" y="4592288"/>
            <a:ext cx="1224136" cy="187220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Базовый норматив</a:t>
            </a:r>
            <a:br>
              <a:rPr lang="ru-RU" sz="1400" dirty="0" smtClean="0">
                <a:solidFill>
                  <a:schemeClr val="tx1"/>
                </a:solidFill>
              </a:rPr>
            </a:br>
            <a:r>
              <a:rPr lang="ru-RU" sz="1400" dirty="0" smtClean="0">
                <a:solidFill>
                  <a:schemeClr val="tx1"/>
                </a:solidFill>
              </a:rPr>
              <a:t> услуги </a:t>
            </a:r>
            <a:br>
              <a:rPr lang="ru-RU" sz="1400" dirty="0" smtClean="0">
                <a:solidFill>
                  <a:schemeClr val="tx1"/>
                </a:solidFill>
              </a:rPr>
            </a:br>
            <a:r>
              <a:rPr lang="ru-RU" sz="1400" dirty="0" smtClean="0">
                <a:solidFill>
                  <a:schemeClr val="tx1"/>
                </a:solidFill>
              </a:rPr>
              <a:t>по реализации ДООП технической</a:t>
            </a:r>
            <a:br>
              <a:rPr lang="ru-RU" sz="1400" dirty="0" smtClean="0">
                <a:solidFill>
                  <a:schemeClr val="tx1"/>
                </a:solidFill>
              </a:rPr>
            </a:br>
            <a:r>
              <a:rPr lang="ru-RU" sz="1400" dirty="0" smtClean="0">
                <a:solidFill>
                  <a:schemeClr val="tx1"/>
                </a:solidFill>
              </a:rPr>
              <a:t>направленности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2843808" y="4607223"/>
            <a:ext cx="1368152" cy="187220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Базовый норматив</a:t>
            </a:r>
            <a:br>
              <a:rPr lang="ru-RU" sz="1400" dirty="0" smtClean="0">
                <a:solidFill>
                  <a:schemeClr val="tx1"/>
                </a:solidFill>
              </a:rPr>
            </a:br>
            <a:r>
              <a:rPr lang="ru-RU" sz="1400" dirty="0" smtClean="0">
                <a:solidFill>
                  <a:schemeClr val="tx1"/>
                </a:solidFill>
              </a:rPr>
              <a:t> услуги </a:t>
            </a:r>
            <a:br>
              <a:rPr lang="ru-RU" sz="1400" dirty="0" smtClean="0">
                <a:solidFill>
                  <a:schemeClr val="tx1"/>
                </a:solidFill>
              </a:rPr>
            </a:br>
            <a:r>
              <a:rPr lang="ru-RU" sz="1400" dirty="0" smtClean="0">
                <a:solidFill>
                  <a:schemeClr val="tx1"/>
                </a:solidFill>
              </a:rPr>
              <a:t>по реализации ДООП естественнонаучной</a:t>
            </a:r>
            <a:br>
              <a:rPr lang="ru-RU" sz="1400" dirty="0" smtClean="0">
                <a:solidFill>
                  <a:schemeClr val="tx1"/>
                </a:solidFill>
              </a:rPr>
            </a:br>
            <a:r>
              <a:rPr lang="ru-RU" sz="1400" dirty="0" smtClean="0">
                <a:solidFill>
                  <a:schemeClr val="tx1"/>
                </a:solidFill>
              </a:rPr>
              <a:t>направленности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4379767" y="4638019"/>
            <a:ext cx="1476164" cy="187220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Базовый норматив</a:t>
            </a:r>
            <a:br>
              <a:rPr lang="ru-RU" sz="1400" dirty="0" smtClean="0">
                <a:solidFill>
                  <a:schemeClr val="tx1"/>
                </a:solidFill>
              </a:rPr>
            </a:br>
            <a:r>
              <a:rPr lang="ru-RU" sz="1400" dirty="0" smtClean="0">
                <a:solidFill>
                  <a:schemeClr val="tx1"/>
                </a:solidFill>
              </a:rPr>
              <a:t> услуги </a:t>
            </a:r>
            <a:br>
              <a:rPr lang="ru-RU" sz="1400" dirty="0" smtClean="0">
                <a:solidFill>
                  <a:schemeClr val="tx1"/>
                </a:solidFill>
              </a:rPr>
            </a:br>
            <a:r>
              <a:rPr lang="ru-RU" sz="1400" dirty="0" smtClean="0">
                <a:solidFill>
                  <a:schemeClr val="tx1"/>
                </a:solidFill>
              </a:rPr>
              <a:t>по реализации ДООП физкультурно-спортивной</a:t>
            </a:r>
            <a:br>
              <a:rPr lang="ru-RU" sz="1400" dirty="0" smtClean="0">
                <a:solidFill>
                  <a:schemeClr val="tx1"/>
                </a:solidFill>
              </a:rPr>
            </a:br>
            <a:r>
              <a:rPr lang="ru-RU" sz="1400" dirty="0" smtClean="0">
                <a:solidFill>
                  <a:schemeClr val="tx1"/>
                </a:solidFill>
              </a:rPr>
              <a:t>направленности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6012160" y="4638019"/>
            <a:ext cx="1368152" cy="187220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Базовый норматив</a:t>
            </a:r>
            <a:br>
              <a:rPr lang="ru-RU" sz="1400" dirty="0" smtClean="0">
                <a:solidFill>
                  <a:schemeClr val="tx1"/>
                </a:solidFill>
              </a:rPr>
            </a:br>
            <a:r>
              <a:rPr lang="ru-RU" sz="1400" dirty="0" smtClean="0">
                <a:solidFill>
                  <a:schemeClr val="tx1"/>
                </a:solidFill>
              </a:rPr>
              <a:t> услуги </a:t>
            </a:r>
            <a:br>
              <a:rPr lang="ru-RU" sz="1400" dirty="0" smtClean="0">
                <a:solidFill>
                  <a:schemeClr val="tx1"/>
                </a:solidFill>
              </a:rPr>
            </a:br>
            <a:r>
              <a:rPr lang="ru-RU" sz="1400" dirty="0" smtClean="0">
                <a:solidFill>
                  <a:schemeClr val="tx1"/>
                </a:solidFill>
              </a:rPr>
              <a:t>по реализации ДООП туристско-краеведческой</a:t>
            </a:r>
            <a:br>
              <a:rPr lang="ru-RU" sz="1400" dirty="0" smtClean="0">
                <a:solidFill>
                  <a:schemeClr val="tx1"/>
                </a:solidFill>
              </a:rPr>
            </a:br>
            <a:r>
              <a:rPr lang="ru-RU" sz="1400" dirty="0" smtClean="0">
                <a:solidFill>
                  <a:schemeClr val="tx1"/>
                </a:solidFill>
              </a:rPr>
              <a:t>направленности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7431228" y="4638019"/>
            <a:ext cx="1368152" cy="187220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Базовый норматив</a:t>
            </a:r>
            <a:br>
              <a:rPr lang="ru-RU" sz="1400" dirty="0" smtClean="0">
                <a:solidFill>
                  <a:schemeClr val="tx1"/>
                </a:solidFill>
              </a:rPr>
            </a:br>
            <a:r>
              <a:rPr lang="ru-RU" sz="1400" dirty="0" smtClean="0">
                <a:solidFill>
                  <a:schemeClr val="tx1"/>
                </a:solidFill>
              </a:rPr>
              <a:t> услуги </a:t>
            </a:r>
            <a:br>
              <a:rPr lang="ru-RU" sz="1400" dirty="0" smtClean="0">
                <a:solidFill>
                  <a:schemeClr val="tx1"/>
                </a:solidFill>
              </a:rPr>
            </a:br>
            <a:r>
              <a:rPr lang="ru-RU" sz="1400" dirty="0" smtClean="0">
                <a:solidFill>
                  <a:schemeClr val="tx1"/>
                </a:solidFill>
              </a:rPr>
              <a:t>по реализации ДООП социально-педагогической</a:t>
            </a:r>
            <a:br>
              <a:rPr lang="ru-RU" sz="1400" dirty="0" smtClean="0">
                <a:solidFill>
                  <a:schemeClr val="tx1"/>
                </a:solidFill>
              </a:rPr>
            </a:br>
            <a:r>
              <a:rPr lang="ru-RU" sz="1400" dirty="0" smtClean="0">
                <a:solidFill>
                  <a:schemeClr val="tx1"/>
                </a:solidFill>
              </a:rPr>
              <a:t>направленности</a:t>
            </a:r>
          </a:p>
        </p:txBody>
      </p:sp>
    </p:spTree>
    <p:extLst>
      <p:ext uri="{BB962C8B-B14F-4D97-AF65-F5344CB8AC3E}">
        <p14:creationId xmlns:p14="http://schemas.microsoft.com/office/powerpoint/2010/main" xmlns="" val="16634435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ctrTitle"/>
          </p:nvPr>
        </p:nvSpPr>
        <p:spPr>
          <a:xfrm>
            <a:off x="358910" y="260648"/>
            <a:ext cx="8424936" cy="747515"/>
          </a:xfrm>
        </p:spPr>
        <p:txBody>
          <a:bodyPr>
            <a:normAutofit/>
          </a:bodyPr>
          <a:lstStyle/>
          <a:p>
            <a:pPr algn="l"/>
            <a:r>
              <a:rPr lang="ru-RU" sz="3600" dirty="0" smtClean="0"/>
              <a:t>Расчет норматива</a:t>
            </a:r>
            <a:r>
              <a:rPr lang="en-US" sz="3600" dirty="0" smtClean="0"/>
              <a:t>:</a:t>
            </a:r>
            <a:r>
              <a:rPr lang="ru-RU" sz="3600" dirty="0" smtClean="0"/>
              <a:t> предложения</a:t>
            </a:r>
            <a:endParaRPr lang="ru-RU" sz="3600" dirty="0"/>
          </a:p>
        </p:txBody>
      </p:sp>
      <p:sp>
        <p:nvSpPr>
          <p:cNvPr id="17" name="Прямоугольник 11"/>
          <p:cNvSpPr>
            <a:spLocks noChangeArrowheads="1"/>
          </p:cNvSpPr>
          <p:nvPr/>
        </p:nvSpPr>
        <p:spPr bwMode="auto">
          <a:xfrm>
            <a:off x="755650" y="3642266"/>
            <a:ext cx="77041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ru-RU" dirty="0"/>
          </a:p>
        </p:txBody>
      </p:sp>
      <p:sp>
        <p:nvSpPr>
          <p:cNvPr id="23" name="Прямоугольник 11"/>
          <p:cNvSpPr>
            <a:spLocks noChangeArrowheads="1"/>
          </p:cNvSpPr>
          <p:nvPr/>
        </p:nvSpPr>
        <p:spPr bwMode="auto">
          <a:xfrm>
            <a:off x="735915" y="5913008"/>
            <a:ext cx="77041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483768" y="1121822"/>
            <a:ext cx="677108" cy="3439692"/>
          </a:xfrm>
          <a:prstGeom prst="rect">
            <a:avLst/>
          </a:prstGeom>
          <a:solidFill>
            <a:srgbClr val="EFB275"/>
          </a:solidFill>
        </p:spPr>
        <p:txBody>
          <a:bodyPr vert="vert" wrap="square" rtlCol="0">
            <a:spAutoFit/>
          </a:bodyPr>
          <a:lstStyle/>
          <a:p>
            <a:pPr algn="ctr"/>
            <a:r>
              <a:rPr lang="ru-RU" sz="1600" b="1" dirty="0" smtClean="0"/>
              <a:t>Базовые нормативы (чел</a:t>
            </a:r>
            <a:r>
              <a:rPr lang="en-US" sz="1600" b="1" dirty="0" smtClean="0"/>
              <a:t>/</a:t>
            </a:r>
            <a:r>
              <a:rPr lang="ru-RU" sz="1600" b="1" dirty="0" smtClean="0"/>
              <a:t>ч)</a:t>
            </a:r>
            <a:br>
              <a:rPr lang="ru-RU" sz="1600" b="1" dirty="0" smtClean="0"/>
            </a:br>
            <a:r>
              <a:rPr lang="ru-RU" sz="1600" b="1" dirty="0" smtClean="0"/>
              <a:t> </a:t>
            </a:r>
            <a:r>
              <a:rPr lang="ru-RU" sz="1600" dirty="0" smtClean="0"/>
              <a:t>по направленностям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26853" y="1124744"/>
            <a:ext cx="1800200" cy="615553"/>
          </a:xfrm>
          <a:prstGeom prst="rect">
            <a:avLst/>
          </a:prstGeom>
          <a:noFill/>
          <a:ln w="25400"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b="1" dirty="0" smtClean="0"/>
              <a:t>Объем часов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1600" dirty="0" smtClean="0"/>
              <a:t>по очной форме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07506" y="1820607"/>
            <a:ext cx="1800199" cy="861774"/>
          </a:xfrm>
          <a:prstGeom prst="rect">
            <a:avLst/>
          </a:prstGeom>
          <a:noFill/>
          <a:ln w="25400"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b="1" dirty="0" smtClean="0"/>
              <a:t>Объем часов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1600" dirty="0" smtClean="0"/>
              <a:t>по заочной форме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5014" y="2780492"/>
            <a:ext cx="1800199" cy="861774"/>
          </a:xfrm>
          <a:prstGeom prst="rect">
            <a:avLst/>
          </a:prstGeom>
          <a:noFill/>
          <a:ln w="25400"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b="1" dirty="0" smtClean="0"/>
              <a:t>Объем часов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1600" dirty="0" smtClean="0"/>
              <a:t>дистанционного обучения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824808" y="2749410"/>
            <a:ext cx="53091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smtClean="0"/>
              <a:t>×</a:t>
            </a:r>
            <a:endParaRPr lang="ru-RU" sz="5400" dirty="0"/>
          </a:p>
        </p:txBody>
      </p:sp>
      <p:sp>
        <p:nvSpPr>
          <p:cNvPr id="26" name="TextBox 25"/>
          <p:cNvSpPr txBox="1"/>
          <p:nvPr/>
        </p:nvSpPr>
        <p:spPr>
          <a:xfrm>
            <a:off x="5902515" y="1141033"/>
            <a:ext cx="1948296" cy="3046988"/>
          </a:xfrm>
          <a:prstGeom prst="rect">
            <a:avLst/>
          </a:prstGeom>
          <a:noFill/>
          <a:ln w="254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Коэффициенты,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учитывающие</a:t>
            </a:r>
            <a:r>
              <a:rPr lang="en-US" sz="1600" dirty="0" smtClean="0"/>
              <a:t>:</a:t>
            </a:r>
            <a:endParaRPr lang="ru-RU" sz="1600" dirty="0" smtClean="0"/>
          </a:p>
          <a:p>
            <a:pPr marL="285750" indent="-285750">
              <a:buFontTx/>
              <a:buChar char="-"/>
            </a:pPr>
            <a:r>
              <a:rPr lang="ru-RU" sz="1600" dirty="0" smtClean="0"/>
              <a:t>сетевую форму</a:t>
            </a:r>
            <a:r>
              <a:rPr lang="en-US" sz="1600" dirty="0" smtClean="0"/>
              <a:t>;</a:t>
            </a:r>
            <a:endParaRPr lang="ru-RU" sz="1600" dirty="0" smtClean="0"/>
          </a:p>
          <a:p>
            <a:pPr marL="285750" indent="-285750">
              <a:buFontTx/>
              <a:buChar char="-"/>
            </a:pPr>
            <a:r>
              <a:rPr lang="ru-RU" sz="1600" dirty="0" smtClean="0"/>
              <a:t>тип организации</a:t>
            </a:r>
            <a:r>
              <a:rPr lang="en-US" sz="1600" dirty="0" smtClean="0"/>
              <a:t>;</a:t>
            </a:r>
            <a:endParaRPr lang="ru-RU" sz="1600" dirty="0" smtClean="0"/>
          </a:p>
          <a:p>
            <a:pPr marL="285750" indent="-285750">
              <a:buFontTx/>
              <a:buChar char="-"/>
            </a:pPr>
            <a:r>
              <a:rPr lang="ru-RU" sz="1600" dirty="0" smtClean="0"/>
              <a:t>вид организации</a:t>
            </a:r>
            <a:r>
              <a:rPr lang="en-US" sz="1600" dirty="0" smtClean="0"/>
              <a:t>;</a:t>
            </a:r>
            <a:endParaRPr lang="ru-RU" sz="1600" dirty="0" smtClean="0"/>
          </a:p>
          <a:p>
            <a:pPr marL="285750" indent="-285750">
              <a:buFontTx/>
              <a:buChar char="-"/>
            </a:pPr>
            <a:r>
              <a:rPr lang="ru-RU" sz="1600" dirty="0" err="1"/>
              <a:t>т</a:t>
            </a:r>
            <a:r>
              <a:rPr lang="ru-RU" sz="1600" dirty="0" err="1" smtClean="0"/>
              <a:t>ерриториаль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err="1" smtClean="0"/>
              <a:t>ное</a:t>
            </a:r>
            <a:r>
              <a:rPr lang="ru-RU" sz="1600" dirty="0" smtClean="0"/>
              <a:t> расположение</a:t>
            </a:r>
          </a:p>
          <a:p>
            <a:endParaRPr lang="ru-RU" sz="1600" dirty="0" smtClean="0"/>
          </a:p>
        </p:txBody>
      </p:sp>
      <p:sp>
        <p:nvSpPr>
          <p:cNvPr id="27" name="TextBox 26"/>
          <p:cNvSpPr txBox="1"/>
          <p:nvPr/>
        </p:nvSpPr>
        <p:spPr>
          <a:xfrm>
            <a:off x="3160876" y="2749410"/>
            <a:ext cx="53091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smtClean="0"/>
              <a:t>×</a:t>
            </a:r>
            <a:endParaRPr lang="ru-RU" sz="5400" dirty="0"/>
          </a:p>
        </p:txBody>
      </p:sp>
      <p:sp>
        <p:nvSpPr>
          <p:cNvPr id="32" name="TextBox 31"/>
          <p:cNvSpPr txBox="1"/>
          <p:nvPr/>
        </p:nvSpPr>
        <p:spPr>
          <a:xfrm>
            <a:off x="7850811" y="2580436"/>
            <a:ext cx="47961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7200" dirty="0"/>
              <a:t>⁼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8244408" y="1179749"/>
            <a:ext cx="813571" cy="313932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Финансовое обеспечение </a:t>
            </a:r>
            <a:r>
              <a:rPr lang="ru-RU" dirty="0" smtClean="0">
                <a:solidFill>
                  <a:schemeClr val="tx1"/>
                </a:solidFill>
              </a:rPr>
              <a:t>бюджетного задания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9252" y="3761295"/>
            <a:ext cx="1955401" cy="800219"/>
          </a:xfrm>
          <a:prstGeom prst="rect">
            <a:avLst/>
          </a:prstGeom>
          <a:noFill/>
          <a:ln w="25400"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b="1" dirty="0" smtClean="0"/>
              <a:t>Объем часов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1400" dirty="0" smtClean="0"/>
              <a:t>по адаптированной программе</a:t>
            </a:r>
          </a:p>
        </p:txBody>
      </p:sp>
      <p:sp>
        <p:nvSpPr>
          <p:cNvPr id="7" name="Прямоугольная выноска 6"/>
          <p:cNvSpPr/>
          <p:nvPr/>
        </p:nvSpPr>
        <p:spPr>
          <a:xfrm>
            <a:off x="1939" y="4837828"/>
            <a:ext cx="7848872" cy="2000686"/>
          </a:xfrm>
          <a:prstGeom prst="wedgeRectCallout">
            <a:avLst>
              <a:gd name="adj1" fmla="val -12825"/>
              <a:gd name="adj2" fmla="val -75658"/>
            </a:avLst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itchFamily="2" charset="2"/>
              <a:buChar char="Ø"/>
            </a:pPr>
            <a:r>
              <a:rPr lang="ru-RU" sz="1600" dirty="0" smtClean="0">
                <a:solidFill>
                  <a:schemeClr val="tx1"/>
                </a:solidFill>
              </a:rPr>
              <a:t>Затраты на оплату труда (с учетом установленных норм рабочего времени и числом учащихся на 1 педагога, установленных в «Дорожной карте»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1600" dirty="0" smtClean="0">
                <a:solidFill>
                  <a:schemeClr val="tx1"/>
                </a:solidFill>
              </a:rPr>
              <a:t>Затраты на приобретение материальных запасов и оборудования (средняя оценка на основании экспертного перечня по направленностям)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sz="1600" dirty="0" smtClean="0">
                <a:solidFill>
                  <a:schemeClr val="tx1"/>
                </a:solidFill>
              </a:rPr>
              <a:t>Затраты на прохождение медосмотров и повышение квалификации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1600" dirty="0" smtClean="0">
                <a:solidFill>
                  <a:schemeClr val="tx1"/>
                </a:solidFill>
              </a:rPr>
              <a:t>Затраты на общехозяйственные нужды, в том числе коммунальные расходы, пропорционально объему услуги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675824" y="1121822"/>
            <a:ext cx="1729188" cy="584775"/>
          </a:xfrm>
          <a:prstGeom prst="rect">
            <a:avLst/>
          </a:prstGeom>
          <a:noFill/>
          <a:ln w="254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ru-RU" sz="1600" b="1" dirty="0" err="1" smtClean="0"/>
              <a:t>Коэф</a:t>
            </a:r>
            <a:r>
              <a:rPr lang="ru-RU" sz="1600" b="1" dirty="0" smtClean="0"/>
              <a:t>.  </a:t>
            </a:r>
            <a:r>
              <a:rPr lang="ru-RU" sz="1600" dirty="0" smtClean="0"/>
              <a:t>на очную форму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658560" y="1820607"/>
            <a:ext cx="1733628" cy="584775"/>
          </a:xfrm>
          <a:prstGeom prst="rect">
            <a:avLst/>
          </a:prstGeom>
          <a:noFill/>
          <a:ln w="254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ru-RU" sz="1600" b="1" dirty="0" err="1" smtClean="0"/>
              <a:t>Коэф</a:t>
            </a:r>
            <a:r>
              <a:rPr lang="ru-RU" sz="1600" b="1" dirty="0" smtClean="0"/>
              <a:t>.  </a:t>
            </a:r>
            <a:r>
              <a:rPr lang="ru-RU" sz="1600" dirty="0" smtClean="0"/>
              <a:t>на заочную форму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641543" y="2701883"/>
            <a:ext cx="1750645" cy="830997"/>
          </a:xfrm>
          <a:prstGeom prst="rect">
            <a:avLst/>
          </a:prstGeom>
          <a:noFill/>
          <a:ln w="254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ru-RU" sz="1600" b="1" dirty="0" err="1" smtClean="0"/>
              <a:t>Коэф</a:t>
            </a:r>
            <a:r>
              <a:rPr lang="ru-RU" sz="1600" b="1" dirty="0" smtClean="0"/>
              <a:t>.  </a:t>
            </a:r>
            <a:r>
              <a:rPr lang="ru-RU" sz="1600" dirty="0"/>
              <a:t>н</a:t>
            </a:r>
            <a:r>
              <a:rPr lang="ru-RU" sz="1600" dirty="0" smtClean="0"/>
              <a:t>а дистанционное обучение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3675825" y="3745905"/>
            <a:ext cx="1716364" cy="830997"/>
          </a:xfrm>
          <a:prstGeom prst="rect">
            <a:avLst/>
          </a:prstGeom>
          <a:noFill/>
          <a:ln w="254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ru-RU" sz="1600" b="1" dirty="0" err="1" smtClean="0"/>
              <a:t>Коэф</a:t>
            </a:r>
            <a:r>
              <a:rPr lang="ru-RU" sz="1600" b="1" dirty="0" smtClean="0"/>
              <a:t>.  </a:t>
            </a:r>
            <a:r>
              <a:rPr lang="ru-RU" sz="1600" dirty="0"/>
              <a:t>н</a:t>
            </a:r>
            <a:r>
              <a:rPr lang="ru-RU" sz="1600" dirty="0" smtClean="0"/>
              <a:t>а адаптирован</a:t>
            </a:r>
            <a:br>
              <a:rPr lang="ru-RU" sz="1600" dirty="0" smtClean="0"/>
            </a:br>
            <a:r>
              <a:rPr lang="ru-RU" sz="1600" dirty="0" err="1" smtClean="0"/>
              <a:t>ность</a:t>
            </a:r>
            <a:endParaRPr lang="ru-RU" sz="1600" dirty="0" smtClean="0"/>
          </a:p>
        </p:txBody>
      </p:sp>
      <p:sp>
        <p:nvSpPr>
          <p:cNvPr id="44" name="TextBox 43"/>
          <p:cNvSpPr txBox="1"/>
          <p:nvPr/>
        </p:nvSpPr>
        <p:spPr>
          <a:xfrm>
            <a:off x="5371600" y="2701883"/>
            <a:ext cx="53091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smtClean="0"/>
              <a:t>×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xmlns="" val="22650270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1"/>
          <p:cNvSpPr>
            <a:spLocks noChangeArrowheads="1"/>
          </p:cNvSpPr>
          <p:nvPr/>
        </p:nvSpPr>
        <p:spPr bwMode="auto">
          <a:xfrm>
            <a:off x="755650" y="3642266"/>
            <a:ext cx="77041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ru-RU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78760306"/>
              </p:ext>
            </p:extLst>
          </p:nvPr>
        </p:nvGraphicFramePr>
        <p:xfrm>
          <a:off x="466974" y="836712"/>
          <a:ext cx="8497514" cy="256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890"/>
                <a:gridCol w="561662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Решение 2..1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Эффекты и следствия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</a:rPr>
                        <a:t>Для расчета используется сумма финансовых средств, обеспечивающая в дальнейшем (до 2020 года) возможность 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</a:rPr>
                        <a:t>полного перехода на сертификаты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«+»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Единая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</a:rPr>
                        <a:t> система учета детей и оказанных услуг в дополнительном образовании</a:t>
                      </a:r>
                      <a:endParaRPr lang="ru-RU" sz="14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</a:rPr>
                        <a:t>Отсутствие возможности получения услуг и по сертификату, и по бюджетному заданию (кто успел быстрее записаться)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</a:rPr>
                        <a:t>Единая система «навигатора дополнительного образования»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</a:rPr>
                        <a:t>«-»</a:t>
                      </a:r>
                      <a:endParaRPr lang="ru-RU" sz="18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1500" b="0" dirty="0" smtClean="0"/>
                        <a:t>Необходимо</a:t>
                      </a:r>
                      <a:r>
                        <a:rPr lang="ru-RU" sz="1500" b="0" baseline="0" dirty="0" smtClean="0"/>
                        <a:t> провести «ревизию» бюджетных заданий учреждениям</a:t>
                      </a:r>
                      <a:endParaRPr lang="ru-RU" sz="1500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Заголовок 1"/>
          <p:cNvSpPr txBox="1">
            <a:spLocks/>
          </p:cNvSpPr>
          <p:nvPr/>
        </p:nvSpPr>
        <p:spPr>
          <a:xfrm>
            <a:off x="395251" y="89197"/>
            <a:ext cx="8424936" cy="74751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ru-RU" sz="3600" dirty="0" smtClean="0"/>
              <a:t>Шаг 2. Расчет стоимости сертификата («</a:t>
            </a:r>
            <a:r>
              <a:rPr lang="ru-RU" sz="3600" dirty="0" err="1" smtClean="0"/>
              <a:t>подушевого</a:t>
            </a:r>
            <a:r>
              <a:rPr lang="ru-RU" sz="3600" dirty="0" smtClean="0"/>
              <a:t>» норматива)</a:t>
            </a:r>
            <a:endParaRPr lang="ru-RU" sz="3600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81466073"/>
              </p:ext>
            </p:extLst>
          </p:nvPr>
        </p:nvGraphicFramePr>
        <p:xfrm>
          <a:off x="467544" y="3429000"/>
          <a:ext cx="8474367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9752"/>
                <a:gridCol w="5544615"/>
              </a:tblGrid>
              <a:tr h="203265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Решение 2.2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Эффекты и следствия</a:t>
                      </a:r>
                      <a:endParaRPr lang="ru-RU" sz="1600" dirty="0"/>
                    </a:p>
                  </a:txBody>
                  <a:tcPr/>
                </a:tc>
              </a:tr>
              <a:tr h="17924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</a:rPr>
                        <a:t>Для расчета используется сумма финансовых средств, обеспечивающая в дальнейшем возможность 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</a:rPr>
                        <a:t>частичного* перехода на сертификаты 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</a:rPr>
                        <a:t>(параллельное существование сертификатов и традиционного финансирования)</a:t>
                      </a:r>
                      <a:endParaRPr lang="ru-RU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«+»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Учет развития системы ПФ без увеличения общей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</a:rPr>
                        <a:t> суммы по бюджетной программе</a:t>
                      </a:r>
                      <a:endParaRPr lang="ru-RU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</a:rPr>
                        <a:t>«-»</a:t>
                      </a:r>
                      <a:endParaRPr lang="ru-RU" sz="18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Двойная 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</a:rPr>
                        <a:t>система учета детей и оказанных услуг в дополнительном образовании</a:t>
                      </a:r>
                      <a:endParaRPr lang="ru-RU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</a:rPr>
                        <a:t>Открытая возможность получения услуг и по сертификату, и по бюджетному заданию (кто успел быстрее записаться)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endParaRPr lang="ru-RU" sz="16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</a:rPr>
                        <a:t>* Какова эта доля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</a:rPr>
                        <a:t> по затратам, по ведомствам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</a:rPr>
                        <a:t>?</a:t>
                      </a:r>
                      <a:endParaRPr lang="ru-RU" sz="1600" b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8811115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1"/>
          <p:cNvSpPr>
            <a:spLocks noChangeArrowheads="1"/>
          </p:cNvSpPr>
          <p:nvPr/>
        </p:nvSpPr>
        <p:spPr bwMode="auto">
          <a:xfrm>
            <a:off x="755650" y="3642266"/>
            <a:ext cx="77041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ru-RU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16134236"/>
              </p:ext>
            </p:extLst>
          </p:nvPr>
        </p:nvGraphicFramePr>
        <p:xfrm>
          <a:off x="395251" y="2634918"/>
          <a:ext cx="8497514" cy="1376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6669"/>
                <a:gridCol w="5040845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Решение 2.2.2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Эффекты и следствия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</a:rPr>
                        <a:t>Для расчета используется 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</a:rPr>
                        <a:t>общая численность детей 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</a:rPr>
                        <a:t>и расчетная численность молодежи, получающих услуги в настоящий момент</a:t>
                      </a:r>
                      <a:endParaRPr lang="ru-RU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1600" b="0" dirty="0" smtClean="0"/>
                        <a:t>Низкая стоимость сертификата</a:t>
                      </a:r>
                      <a:endParaRPr lang="ru-RU" sz="1600" b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07470580"/>
              </p:ext>
            </p:extLst>
          </p:nvPr>
        </p:nvGraphicFramePr>
        <p:xfrm>
          <a:off x="370535" y="4035718"/>
          <a:ext cx="8474367" cy="21277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81385"/>
                <a:gridCol w="4992982"/>
              </a:tblGrid>
              <a:tr h="203265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Решение 2.2.3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Эффекты и следствия</a:t>
                      </a:r>
                      <a:endParaRPr lang="ru-RU" sz="1600" dirty="0"/>
                    </a:p>
                  </a:txBody>
                  <a:tcPr/>
                </a:tc>
              </a:tr>
              <a:tr h="17924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</a:rPr>
                        <a:t>Для расчета используется 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</a:rPr>
                        <a:t>не менее 50% численности детей от 5 до 18 лет 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</a:rPr>
                        <a:t>(до 2020 года по «Дорожной карте» Приоритетного проекта)</a:t>
                      </a:r>
                      <a:endParaRPr lang="ru-RU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1600" b="0" baseline="0" dirty="0" smtClean="0"/>
                        <a:t>необходимо определиться с долей финансовых средств по затратам, по ведомствам</a:t>
                      </a:r>
                      <a:endParaRPr lang="ru-RU" sz="1600" b="0" dirty="0" smtClean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78098381"/>
              </p:ext>
            </p:extLst>
          </p:nvPr>
        </p:nvGraphicFramePr>
        <p:xfrm>
          <a:off x="395251" y="1268760"/>
          <a:ext cx="8497514" cy="1315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7661"/>
                <a:gridCol w="5039853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Решение 2.2.1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Эффекты и следствия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</a:rPr>
                        <a:t>Для расчета используется 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</a:rPr>
                        <a:t>общая численность детей от 5 до 18 лет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Невозможно комбинирование с решением 2.1., если за счет бюджетных заданий получают услуги и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</a:rPr>
                        <a:t> молодежь (например, по программам военно-патриотического содержания, инвалиды)</a:t>
                      </a:r>
                      <a:endParaRPr lang="ru-RU" sz="1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Заголовок 1"/>
          <p:cNvSpPr txBox="1">
            <a:spLocks/>
          </p:cNvSpPr>
          <p:nvPr/>
        </p:nvSpPr>
        <p:spPr>
          <a:xfrm>
            <a:off x="386123" y="274365"/>
            <a:ext cx="8424936" cy="74751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ru-RU" sz="3600" dirty="0" smtClean="0"/>
              <a:t>Шаг 2. Расчет стоимости сертификата («</a:t>
            </a:r>
            <a:r>
              <a:rPr lang="ru-RU" sz="3600" dirty="0" err="1" smtClean="0"/>
              <a:t>подушевого</a:t>
            </a:r>
            <a:r>
              <a:rPr lang="ru-RU" sz="3600" dirty="0" smtClean="0"/>
              <a:t>» норматива)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627935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ru-RU" sz="1800" b="1" dirty="0" smtClean="0">
                <a:latin typeface="Arial Narrow" pitchFamily="34" charset="0"/>
                <a:cs typeface="Arial" pitchFamily="34" charset="0"/>
              </a:rPr>
              <a:t/>
            </a:r>
            <a:br>
              <a:rPr lang="ru-RU" sz="1800" b="1" dirty="0" smtClean="0">
                <a:latin typeface="Arial Narrow" pitchFamily="34" charset="0"/>
                <a:cs typeface="Arial" pitchFamily="34" charset="0"/>
              </a:rPr>
            </a:br>
            <a:endParaRPr lang="ru-RU" sz="1800" b="1" dirty="0"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9" name="Содержимое 2"/>
          <p:cNvSpPr txBox="1">
            <a:spLocks/>
          </p:cNvSpPr>
          <p:nvPr/>
        </p:nvSpPr>
        <p:spPr>
          <a:xfrm>
            <a:off x="2267744" y="1349537"/>
            <a:ext cx="2736304" cy="2154154"/>
          </a:xfrm>
          <a:prstGeom prst="rect">
            <a:avLst/>
          </a:prstGeom>
          <a:ln>
            <a:noFill/>
            <a:prstDash val="sysDash"/>
          </a:ln>
        </p:spPr>
        <p:txBody>
          <a:bodyPr vert="horz" lIns="91440" tIns="45720" rIns="91440" bIns="45720" rtlCol="0" anchor="ctr">
            <a:normAutofit fontScale="40000" lnSpcReduction="20000"/>
          </a:bodyPr>
          <a:lstStyle/>
          <a:p>
            <a:pPr algn="ctr"/>
            <a:r>
              <a:rPr lang="ru-RU" sz="3500" b="1" dirty="0" smtClean="0">
                <a:latin typeface="+mj-lt"/>
              </a:rPr>
              <a:t>Вариант 2.2.3.1</a:t>
            </a:r>
          </a:p>
          <a:p>
            <a:pPr algn="ctr"/>
            <a:r>
              <a:rPr lang="ru-RU" sz="3500" b="1" dirty="0" smtClean="0">
                <a:latin typeface="+mj-lt"/>
              </a:rPr>
              <a:t>60%</a:t>
            </a:r>
          </a:p>
          <a:p>
            <a:pPr algn="ctr"/>
            <a:r>
              <a:rPr lang="ru-RU" sz="3500" dirty="0" smtClean="0">
                <a:latin typeface="Arial Narrow" panose="020B0606020202030204" pitchFamily="34" charset="0"/>
              </a:rPr>
              <a:t>Детей вовлеченных в освоение </a:t>
            </a:r>
            <a:r>
              <a:rPr lang="ru-RU" sz="3500" dirty="0" err="1" smtClean="0">
                <a:latin typeface="Arial Narrow" panose="020B0606020202030204" pitchFamily="34" charset="0"/>
              </a:rPr>
              <a:t>доп.образовательных</a:t>
            </a:r>
            <a:r>
              <a:rPr lang="ru-RU" sz="3500" dirty="0" smtClean="0">
                <a:latin typeface="Arial Narrow" panose="020B0606020202030204" pitchFamily="34" charset="0"/>
              </a:rPr>
              <a:t> программ на бесплатной основе от </a:t>
            </a:r>
            <a:r>
              <a:rPr lang="ru-RU" sz="3500" dirty="0">
                <a:latin typeface="Arial Narrow" panose="020B0606020202030204" pitchFamily="34" charset="0"/>
              </a:rPr>
              <a:t>общего числа </a:t>
            </a:r>
            <a:r>
              <a:rPr lang="ru-RU" sz="3500" dirty="0" smtClean="0">
                <a:latin typeface="Arial Narrow" panose="020B0606020202030204" pitchFamily="34" charset="0"/>
              </a:rPr>
              <a:t>детей в </a:t>
            </a:r>
            <a:r>
              <a:rPr lang="ru-RU" sz="3500" dirty="0">
                <a:latin typeface="Arial Narrow" panose="020B0606020202030204" pitchFamily="34" charset="0"/>
              </a:rPr>
              <a:t>возрасте от 5 до </a:t>
            </a:r>
            <a:r>
              <a:rPr lang="ru-RU" sz="3500" dirty="0" smtClean="0">
                <a:latin typeface="Arial Narrow" panose="020B0606020202030204" pitchFamily="34" charset="0"/>
              </a:rPr>
              <a:t>18 лет</a:t>
            </a:r>
          </a:p>
          <a:p>
            <a:pPr algn="ctr"/>
            <a:endParaRPr lang="ru-RU" sz="3500" b="1" u="sng" dirty="0">
              <a:latin typeface="Arial Narrow" panose="020B0606020202030204" pitchFamily="34" charset="0"/>
            </a:endParaRPr>
          </a:p>
          <a:p>
            <a:pPr algn="ctr"/>
            <a:r>
              <a:rPr lang="ru-RU" sz="3500" b="1" u="sng" dirty="0" smtClean="0">
                <a:latin typeface="Arial Narrow" panose="020B0606020202030204" pitchFamily="34" charset="0"/>
              </a:rPr>
              <a:t>(Указ Президента РФ от 01.06.2012 №761)</a:t>
            </a:r>
          </a:p>
          <a:p>
            <a:pPr algn="ctr"/>
            <a:endParaRPr lang="ru-RU" sz="3500" b="1" u="sng" dirty="0" smtClean="0">
              <a:latin typeface="Arial Narrow" panose="020B0606020202030204" pitchFamily="34" charset="0"/>
            </a:endParaRPr>
          </a:p>
          <a:p>
            <a:pPr algn="ctr"/>
            <a:endParaRPr lang="ru-RU" sz="3500" b="1" u="sng" dirty="0">
              <a:latin typeface="Arial Narrow" panose="020B0606020202030204" pitchFamily="34" charset="0"/>
            </a:endParaRPr>
          </a:p>
          <a:p>
            <a:pPr algn="ctr"/>
            <a:endParaRPr lang="ru-RU" sz="2500" b="1" u="sng" dirty="0" smtClean="0">
              <a:latin typeface="Arial Narrow" pitchFamily="34" charset="0"/>
            </a:endParaRPr>
          </a:p>
        </p:txBody>
      </p:sp>
      <p:sp>
        <p:nvSpPr>
          <p:cNvPr id="10" name="Содержимое 2"/>
          <p:cNvSpPr txBox="1">
            <a:spLocks/>
          </p:cNvSpPr>
          <p:nvPr/>
        </p:nvSpPr>
        <p:spPr>
          <a:xfrm>
            <a:off x="5601120" y="958106"/>
            <a:ext cx="3312368" cy="2249076"/>
          </a:xfrm>
          <a:prstGeom prst="rect">
            <a:avLst/>
          </a:prstGeom>
          <a:ln>
            <a:noFill/>
            <a:prstDash val="sysDash"/>
          </a:ln>
        </p:spPr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algn="ctr"/>
            <a:r>
              <a:rPr lang="ru-RU" sz="3000" b="1" dirty="0" smtClean="0">
                <a:latin typeface="+mj-lt"/>
              </a:rPr>
              <a:t>Вариант 2.2.3.2.</a:t>
            </a:r>
          </a:p>
          <a:p>
            <a:pPr algn="ctr"/>
            <a:r>
              <a:rPr lang="ru-RU" sz="3000" b="1" dirty="0" smtClean="0">
                <a:latin typeface="+mj-lt"/>
              </a:rPr>
              <a:t>50%</a:t>
            </a:r>
          </a:p>
          <a:p>
            <a:pPr algn="ctr"/>
            <a:r>
              <a:rPr lang="ru-RU" sz="3000" dirty="0" smtClean="0">
                <a:latin typeface="Arial Narrow" panose="020B0606020202030204" pitchFamily="34" charset="0"/>
              </a:rPr>
              <a:t>Детей охваченных </a:t>
            </a:r>
            <a:r>
              <a:rPr lang="ru-RU" sz="3000" dirty="0" err="1" smtClean="0">
                <a:latin typeface="Arial Narrow" panose="020B0606020202030204" pitchFamily="34" charset="0"/>
              </a:rPr>
              <a:t>доп.образованием</a:t>
            </a:r>
            <a:r>
              <a:rPr lang="ru-RU" sz="3000" dirty="0" smtClean="0">
                <a:latin typeface="Arial Narrow" panose="020B0606020202030204" pitchFamily="34" charset="0"/>
              </a:rPr>
              <a:t> </a:t>
            </a:r>
          </a:p>
          <a:p>
            <a:pPr algn="ctr"/>
            <a:r>
              <a:rPr lang="ru-RU" sz="3000" dirty="0" smtClean="0">
                <a:latin typeface="Arial Narrow" panose="020B0606020202030204" pitchFamily="34" charset="0"/>
              </a:rPr>
              <a:t>с использованием ПФ </a:t>
            </a:r>
          </a:p>
          <a:p>
            <a:pPr algn="ctr"/>
            <a:r>
              <a:rPr lang="ru-RU" sz="3000" dirty="0" smtClean="0">
                <a:latin typeface="Arial Narrow" panose="020B0606020202030204" pitchFamily="34" charset="0"/>
              </a:rPr>
              <a:t>от </a:t>
            </a:r>
            <a:r>
              <a:rPr lang="ru-RU" sz="3000" dirty="0">
                <a:latin typeface="Arial Narrow" panose="020B0606020202030204" pitchFamily="34" charset="0"/>
              </a:rPr>
              <a:t>общего числа </a:t>
            </a:r>
            <a:r>
              <a:rPr lang="ru-RU" sz="3000" dirty="0" smtClean="0">
                <a:latin typeface="Arial Narrow" panose="020B0606020202030204" pitchFamily="34" charset="0"/>
              </a:rPr>
              <a:t>детей </a:t>
            </a:r>
          </a:p>
          <a:p>
            <a:pPr algn="ctr"/>
            <a:r>
              <a:rPr lang="ru-RU" sz="3000" dirty="0" smtClean="0">
                <a:latin typeface="Arial Narrow" panose="020B0606020202030204" pitchFamily="34" charset="0"/>
              </a:rPr>
              <a:t>в </a:t>
            </a:r>
            <a:r>
              <a:rPr lang="ru-RU" sz="3000" dirty="0">
                <a:latin typeface="Arial Narrow" panose="020B0606020202030204" pitchFamily="34" charset="0"/>
              </a:rPr>
              <a:t>возрасте от 5 до </a:t>
            </a:r>
            <a:r>
              <a:rPr lang="ru-RU" sz="3000" dirty="0" smtClean="0">
                <a:latin typeface="Arial Narrow" panose="020B0606020202030204" pitchFamily="34" charset="0"/>
              </a:rPr>
              <a:t>18 лет</a:t>
            </a:r>
          </a:p>
          <a:p>
            <a:pPr algn="ctr"/>
            <a:endParaRPr lang="ru-RU" sz="3000" b="1" u="sng" dirty="0">
              <a:latin typeface="Arial Narrow" panose="020B0606020202030204" pitchFamily="34" charset="0"/>
            </a:endParaRPr>
          </a:p>
          <a:p>
            <a:pPr algn="ctr"/>
            <a:r>
              <a:rPr lang="ru-RU" sz="3000" b="1" u="sng" dirty="0" smtClean="0">
                <a:latin typeface="Arial Narrow" panose="020B0606020202030204" pitchFamily="34" charset="0"/>
              </a:rPr>
              <a:t>(к 2020 году по приоритетному проекту </a:t>
            </a:r>
          </a:p>
          <a:p>
            <a:pPr algn="ctr"/>
            <a:r>
              <a:rPr lang="ru-RU" sz="3000" b="1" u="sng" dirty="0" smtClean="0">
                <a:latin typeface="Arial Narrow" panose="020B0606020202030204" pitchFamily="34" charset="0"/>
              </a:rPr>
              <a:t>«Доступное дополнительное образование для детей»)</a:t>
            </a:r>
          </a:p>
          <a:p>
            <a:pPr algn="ctr"/>
            <a:endParaRPr lang="ru-RU" sz="3000" b="1" u="sng" dirty="0">
              <a:latin typeface="Arial Narrow" panose="020B0606020202030204" pitchFamily="34" charset="0"/>
            </a:endParaRPr>
          </a:p>
          <a:p>
            <a:pPr algn="ctr"/>
            <a:endParaRPr lang="ru-RU" sz="3000" b="1" u="sng" dirty="0" smtClean="0">
              <a:latin typeface="Arial Narrow" panose="020B0606020202030204" pitchFamily="34" charset="0"/>
            </a:endParaRPr>
          </a:p>
        </p:txBody>
      </p:sp>
      <p:sp>
        <p:nvSpPr>
          <p:cNvPr id="11" name="Содержимое 2"/>
          <p:cNvSpPr txBox="1">
            <a:spLocks/>
          </p:cNvSpPr>
          <p:nvPr/>
        </p:nvSpPr>
        <p:spPr>
          <a:xfrm>
            <a:off x="4124090" y="3864979"/>
            <a:ext cx="3312368" cy="2588357"/>
          </a:xfrm>
          <a:prstGeom prst="rect">
            <a:avLst/>
          </a:prstGeom>
          <a:ln>
            <a:noFill/>
            <a:prstDash val="sysDash"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ru-RU" sz="1400" b="1" dirty="0" smtClean="0">
                <a:latin typeface="+mj-lt"/>
              </a:rPr>
              <a:t>Вариант 2.2.3.3.</a:t>
            </a:r>
          </a:p>
          <a:p>
            <a:pPr algn="ctr"/>
            <a:r>
              <a:rPr lang="ru-RU" sz="1400" b="1" dirty="0" smtClean="0">
                <a:latin typeface="+mj-lt"/>
              </a:rPr>
              <a:t>75%</a:t>
            </a:r>
          </a:p>
          <a:p>
            <a:pPr algn="ctr"/>
            <a:r>
              <a:rPr lang="ru-RU" sz="1400" dirty="0" smtClean="0">
                <a:latin typeface="Arial Narrow" panose="020B0606020202030204" pitchFamily="34" charset="0"/>
              </a:rPr>
              <a:t>Детей охваченных </a:t>
            </a:r>
            <a:r>
              <a:rPr lang="ru-RU" sz="1400" dirty="0" err="1" smtClean="0">
                <a:latin typeface="Arial Narrow" panose="020B0606020202030204" pitchFamily="34" charset="0"/>
              </a:rPr>
              <a:t>доп.образованием</a:t>
            </a:r>
            <a:r>
              <a:rPr lang="ru-RU" sz="1400" dirty="0" smtClean="0">
                <a:latin typeface="Arial Narrow" panose="020B0606020202030204" pitchFamily="34" charset="0"/>
              </a:rPr>
              <a:t> </a:t>
            </a:r>
          </a:p>
          <a:p>
            <a:pPr algn="ctr"/>
            <a:r>
              <a:rPr lang="ru-RU" sz="1400" dirty="0" smtClean="0">
                <a:latin typeface="Arial Narrow" panose="020B0606020202030204" pitchFamily="34" charset="0"/>
              </a:rPr>
              <a:t>от </a:t>
            </a:r>
            <a:r>
              <a:rPr lang="ru-RU" sz="1400" dirty="0">
                <a:latin typeface="Arial Narrow" panose="020B0606020202030204" pitchFamily="34" charset="0"/>
              </a:rPr>
              <a:t>общего числа </a:t>
            </a:r>
            <a:r>
              <a:rPr lang="ru-RU" sz="1400" dirty="0" smtClean="0">
                <a:latin typeface="Arial Narrow" panose="020B0606020202030204" pitchFamily="34" charset="0"/>
              </a:rPr>
              <a:t>детей </a:t>
            </a:r>
          </a:p>
          <a:p>
            <a:pPr algn="ctr"/>
            <a:r>
              <a:rPr lang="ru-RU" sz="1400" dirty="0" smtClean="0">
                <a:latin typeface="Arial Narrow" panose="020B0606020202030204" pitchFamily="34" charset="0"/>
              </a:rPr>
              <a:t>в </a:t>
            </a:r>
            <a:r>
              <a:rPr lang="ru-RU" sz="1400" dirty="0">
                <a:latin typeface="Arial Narrow" panose="020B0606020202030204" pitchFamily="34" charset="0"/>
              </a:rPr>
              <a:t>возрасте от 5 до </a:t>
            </a:r>
            <a:r>
              <a:rPr lang="ru-RU" sz="1400" dirty="0" smtClean="0">
                <a:latin typeface="Arial Narrow" panose="020B0606020202030204" pitchFamily="34" charset="0"/>
              </a:rPr>
              <a:t>18 лет</a:t>
            </a:r>
          </a:p>
          <a:p>
            <a:pPr algn="ctr"/>
            <a:endParaRPr lang="ru-RU" sz="1400" b="1" u="sng" dirty="0">
              <a:latin typeface="Arial Narrow" panose="020B0606020202030204" pitchFamily="34" charset="0"/>
            </a:endParaRPr>
          </a:p>
          <a:p>
            <a:pPr algn="ctr"/>
            <a:r>
              <a:rPr lang="ru-RU" sz="1400" b="1" u="sng" dirty="0" smtClean="0">
                <a:latin typeface="Arial Narrow" panose="020B0606020202030204" pitchFamily="34" charset="0"/>
              </a:rPr>
              <a:t>(к 2020 году по приоритетному проекту </a:t>
            </a:r>
          </a:p>
          <a:p>
            <a:pPr algn="ctr"/>
            <a:r>
              <a:rPr lang="ru-RU" sz="1400" b="1" u="sng" dirty="0" smtClean="0">
                <a:latin typeface="Arial Narrow" panose="020B0606020202030204" pitchFamily="34" charset="0"/>
              </a:rPr>
              <a:t>«Доступное дополнительное образование для детей»)</a:t>
            </a:r>
          </a:p>
          <a:p>
            <a:pPr algn="ctr"/>
            <a:endParaRPr lang="ru-RU" sz="1400" b="1" u="sng" dirty="0">
              <a:latin typeface="Arial Narrow" panose="020B0606020202030204" pitchFamily="34" charset="0"/>
            </a:endParaRPr>
          </a:p>
        </p:txBody>
      </p:sp>
      <p:sp>
        <p:nvSpPr>
          <p:cNvPr id="12" name="Содержимое 2"/>
          <p:cNvSpPr txBox="1">
            <a:spLocks/>
          </p:cNvSpPr>
          <p:nvPr/>
        </p:nvSpPr>
        <p:spPr>
          <a:xfrm>
            <a:off x="611560" y="4022718"/>
            <a:ext cx="3312368" cy="1785222"/>
          </a:xfrm>
          <a:prstGeom prst="rect">
            <a:avLst/>
          </a:prstGeom>
          <a:ln>
            <a:noFill/>
            <a:prstDash val="sysDash"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ru-RU" sz="1400" b="1" dirty="0" smtClean="0">
                <a:solidFill>
                  <a:srgbClr val="FF0000"/>
                </a:solidFill>
                <a:latin typeface="+mj-lt"/>
              </a:rPr>
              <a:t>Вариант 2.2.3.4.</a:t>
            </a:r>
          </a:p>
          <a:p>
            <a:pPr algn="ctr"/>
            <a:endParaRPr lang="ru-RU" sz="1400" b="1" dirty="0" smtClean="0">
              <a:solidFill>
                <a:srgbClr val="FF0000"/>
              </a:solidFill>
              <a:latin typeface="+mj-lt"/>
            </a:endParaRPr>
          </a:p>
          <a:p>
            <a:pPr algn="ctr"/>
            <a:r>
              <a:rPr lang="ru-RU" sz="1400" b="1" dirty="0" smtClean="0">
                <a:solidFill>
                  <a:srgbClr val="FF0000"/>
                </a:solidFill>
                <a:latin typeface="+mj-lt"/>
              </a:rPr>
              <a:t>Иное решение</a:t>
            </a:r>
            <a:endParaRPr lang="ru-RU" sz="1400" dirty="0" smtClean="0">
              <a:latin typeface="Arial Narrow" panose="020B0606020202030204" pitchFamily="34" charset="0"/>
            </a:endParaRPr>
          </a:p>
          <a:p>
            <a:pPr algn="ctr"/>
            <a:endParaRPr lang="ru-RU" sz="1400" b="1" u="sng" dirty="0">
              <a:latin typeface="Arial Narrow" panose="020B0606020202030204" pitchFamily="34" charset="0"/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251520" y="332656"/>
            <a:ext cx="8424936" cy="74751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ru-RU" sz="3200" dirty="0" smtClean="0"/>
              <a:t>Расчет стоимости сертификата</a:t>
            </a:r>
            <a:r>
              <a:rPr lang="en-US" sz="3200" dirty="0" smtClean="0"/>
              <a:t>:</a:t>
            </a:r>
            <a:r>
              <a:rPr lang="ru-RU" sz="3200" dirty="0" smtClean="0"/>
              <a:t> предложения</a:t>
            </a:r>
            <a:endParaRPr lang="ru-RU" sz="3200" dirty="0"/>
          </a:p>
        </p:txBody>
      </p:sp>
      <p:sp>
        <p:nvSpPr>
          <p:cNvPr id="15" name="Шестиугольник 14"/>
          <p:cNvSpPr/>
          <p:nvPr/>
        </p:nvSpPr>
        <p:spPr>
          <a:xfrm>
            <a:off x="5370608" y="584732"/>
            <a:ext cx="3773392" cy="2977976"/>
          </a:xfrm>
          <a:prstGeom prst="hexagon">
            <a:avLst/>
          </a:prstGeom>
          <a:solidFill>
            <a:schemeClr val="accent1"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Шестиугольник 15"/>
          <p:cNvSpPr/>
          <p:nvPr/>
        </p:nvSpPr>
        <p:spPr>
          <a:xfrm>
            <a:off x="1797640" y="958106"/>
            <a:ext cx="3773392" cy="2977976"/>
          </a:xfrm>
          <a:prstGeom prst="hexagon">
            <a:avLst/>
          </a:prstGeom>
          <a:solidFill>
            <a:schemeClr val="accent1"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Шестиугольник 17"/>
          <p:cNvSpPr/>
          <p:nvPr/>
        </p:nvSpPr>
        <p:spPr>
          <a:xfrm>
            <a:off x="3893578" y="3426341"/>
            <a:ext cx="3773392" cy="2977976"/>
          </a:xfrm>
          <a:prstGeom prst="hexagon">
            <a:avLst/>
          </a:prstGeom>
          <a:solidFill>
            <a:schemeClr val="accent1"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Шестиугольник 18"/>
          <p:cNvSpPr/>
          <p:nvPr/>
        </p:nvSpPr>
        <p:spPr>
          <a:xfrm>
            <a:off x="251520" y="3503691"/>
            <a:ext cx="3773392" cy="2977976"/>
          </a:xfrm>
          <a:prstGeom prst="hexagon">
            <a:avLst/>
          </a:prstGeom>
          <a:solidFill>
            <a:schemeClr val="accent1"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69315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ctrTitle"/>
          </p:nvPr>
        </p:nvSpPr>
        <p:spPr>
          <a:xfrm>
            <a:off x="352504" y="404664"/>
            <a:ext cx="8424936" cy="747515"/>
          </a:xfrm>
        </p:spPr>
        <p:txBody>
          <a:bodyPr>
            <a:normAutofit fontScale="90000"/>
          </a:bodyPr>
          <a:lstStyle/>
          <a:p>
            <a:pPr algn="l"/>
            <a:r>
              <a:rPr lang="ru-RU" sz="3600" dirty="0" smtClean="0"/>
              <a:t>Расчет стоимости сертификата</a:t>
            </a:r>
            <a:r>
              <a:rPr lang="en-US" sz="3600" dirty="0" smtClean="0"/>
              <a:t>:</a:t>
            </a:r>
            <a:r>
              <a:rPr lang="ru-RU" sz="3600" dirty="0" smtClean="0"/>
              <a:t> предложения</a:t>
            </a:r>
            <a:endParaRPr lang="ru-RU" sz="3600" dirty="0"/>
          </a:p>
        </p:txBody>
      </p:sp>
      <p:sp>
        <p:nvSpPr>
          <p:cNvPr id="17" name="Прямоугольник 11"/>
          <p:cNvSpPr>
            <a:spLocks noChangeArrowheads="1"/>
          </p:cNvSpPr>
          <p:nvPr/>
        </p:nvSpPr>
        <p:spPr bwMode="auto">
          <a:xfrm>
            <a:off x="755650" y="3642266"/>
            <a:ext cx="77041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ru-RU" dirty="0"/>
          </a:p>
        </p:txBody>
      </p:sp>
      <p:sp>
        <p:nvSpPr>
          <p:cNvPr id="23" name="Прямоугольник 11"/>
          <p:cNvSpPr>
            <a:spLocks noChangeArrowheads="1"/>
          </p:cNvSpPr>
          <p:nvPr/>
        </p:nvSpPr>
        <p:spPr bwMode="auto">
          <a:xfrm>
            <a:off x="735915" y="5913008"/>
            <a:ext cx="77041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49206" y="5371475"/>
            <a:ext cx="6884615" cy="646331"/>
          </a:xfrm>
          <a:prstGeom prst="rect">
            <a:avLst/>
          </a:prstGeom>
          <a:noFill/>
          <a:ln w="25400"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Стоимость единицы объема (человеко-часа) </a:t>
            </a:r>
            <a:br>
              <a:rPr lang="ru-RU" dirty="0" smtClean="0"/>
            </a:br>
            <a:r>
              <a:rPr lang="ru-RU" dirty="0" smtClean="0"/>
              <a:t>образовательной услуги – </a:t>
            </a:r>
            <a:r>
              <a:rPr lang="ru-RU" b="1" dirty="0" smtClean="0"/>
              <a:t>базовый норматив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0828" y="2139614"/>
            <a:ext cx="3558698" cy="923330"/>
          </a:xfrm>
          <a:prstGeom prst="rect">
            <a:avLst/>
          </a:prstGeom>
          <a:solidFill>
            <a:srgbClr val="EFB275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Затраты, непосредственно связанные с оказанием услуги</a:t>
            </a:r>
          </a:p>
          <a:p>
            <a:pPr algn="ctr"/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4039346" y="2132856"/>
            <a:ext cx="4536504" cy="3693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Затраты на общехозяйственные нужды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142671" y="1412776"/>
            <a:ext cx="6747360" cy="369332"/>
          </a:xfrm>
          <a:prstGeom prst="rect">
            <a:avLst/>
          </a:prstGeom>
          <a:noFill/>
          <a:ln w="25400"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ru-RU" dirty="0" smtClean="0"/>
              <a:t>Органы государственной власти и местного самоуправления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048217" y="2811269"/>
            <a:ext cx="2965877" cy="2031325"/>
          </a:xfrm>
          <a:prstGeom prst="rect">
            <a:avLst/>
          </a:prstGeom>
          <a:noFill/>
          <a:ln w="254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ru-RU" dirty="0"/>
              <a:t>затраты в отношении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имущества </a:t>
            </a:r>
            <a:r>
              <a:rPr lang="ru-RU" dirty="0"/>
              <a:t>организации,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используемого </a:t>
            </a:r>
            <a:r>
              <a:rPr lang="ru-RU" dirty="0"/>
              <a:t>в рамках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оказания услуги </a:t>
            </a:r>
            <a:br>
              <a:rPr lang="ru-RU" dirty="0" smtClean="0"/>
            </a:br>
            <a:r>
              <a:rPr lang="ru-RU" dirty="0" smtClean="0"/>
              <a:t>(пропорционально </a:t>
            </a:r>
            <a:br>
              <a:rPr lang="ru-RU" dirty="0" smtClean="0"/>
            </a:br>
            <a:r>
              <a:rPr lang="ru-RU" dirty="0" smtClean="0"/>
              <a:t>объему услуги)</a:t>
            </a:r>
          </a:p>
          <a:p>
            <a:endParaRPr lang="ru-RU" dirty="0" smtClean="0"/>
          </a:p>
        </p:txBody>
      </p:sp>
      <p:sp>
        <p:nvSpPr>
          <p:cNvPr id="20" name="TextBox 19"/>
          <p:cNvSpPr txBox="1"/>
          <p:nvPr/>
        </p:nvSpPr>
        <p:spPr>
          <a:xfrm>
            <a:off x="7285104" y="1412776"/>
            <a:ext cx="1507144" cy="369332"/>
          </a:xfrm>
          <a:prstGeom prst="rect">
            <a:avLst/>
          </a:prstGeom>
          <a:noFill/>
          <a:ln w="254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ru-RU" dirty="0" smtClean="0"/>
              <a:t>Учредитель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285104" y="2811269"/>
            <a:ext cx="1507144" cy="646331"/>
          </a:xfrm>
          <a:prstGeom prst="rect">
            <a:avLst/>
          </a:prstGeom>
          <a:noFill/>
          <a:ln w="254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/>
              <a:t>с</a:t>
            </a:r>
            <a:r>
              <a:rPr lang="ru-RU" dirty="0" smtClean="0"/>
              <a:t>одержание имущества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49206" y="3642266"/>
            <a:ext cx="3541942" cy="1200329"/>
          </a:xfrm>
          <a:prstGeom prst="rect">
            <a:avLst/>
          </a:prstGeom>
          <a:noFill/>
          <a:ln w="25400"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/>
              <a:t>у</a:t>
            </a:r>
            <a:r>
              <a:rPr lang="ru-RU" dirty="0" smtClean="0"/>
              <a:t>словия (формы) оказания услуги, </a:t>
            </a:r>
            <a:br>
              <a:rPr lang="ru-RU" dirty="0" smtClean="0"/>
            </a:br>
            <a:r>
              <a:rPr lang="ru-RU" dirty="0" smtClean="0"/>
              <a:t>выраженные в объективных показателях</a:t>
            </a:r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1331640" y="1782108"/>
            <a:ext cx="0" cy="3507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5541502" y="1788866"/>
            <a:ext cx="0" cy="3507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8038676" y="1788866"/>
            <a:ext cx="0" cy="3507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stCxn id="4" idx="2"/>
          </p:cNvCxnSpPr>
          <p:nvPr/>
        </p:nvCxnSpPr>
        <p:spPr>
          <a:xfrm>
            <a:off x="1920177" y="3062944"/>
            <a:ext cx="0" cy="510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endCxn id="19" idx="0"/>
          </p:cNvCxnSpPr>
          <p:nvPr/>
        </p:nvCxnSpPr>
        <p:spPr>
          <a:xfrm>
            <a:off x="5531155" y="2502188"/>
            <a:ext cx="1" cy="3090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endCxn id="21" idx="0"/>
          </p:cNvCxnSpPr>
          <p:nvPr/>
        </p:nvCxnSpPr>
        <p:spPr>
          <a:xfrm>
            <a:off x="8038676" y="2502188"/>
            <a:ext cx="0" cy="3090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>
            <a:stCxn id="28" idx="2"/>
          </p:cNvCxnSpPr>
          <p:nvPr/>
        </p:nvCxnSpPr>
        <p:spPr>
          <a:xfrm>
            <a:off x="1920177" y="4842595"/>
            <a:ext cx="0" cy="5288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>
            <a:off x="5531155" y="4842594"/>
            <a:ext cx="0" cy="5288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Выноска 1 36"/>
          <p:cNvSpPr/>
          <p:nvPr/>
        </p:nvSpPr>
        <p:spPr>
          <a:xfrm>
            <a:off x="7285104" y="4011598"/>
            <a:ext cx="1561776" cy="2513746"/>
          </a:xfrm>
          <a:prstGeom prst="borderCallout1">
            <a:avLst>
              <a:gd name="adj1" fmla="val 20163"/>
              <a:gd name="adj2" fmla="val -1512"/>
              <a:gd name="adj3" fmla="val 10334"/>
              <a:gd name="adj4" fmla="val -32648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могут быть включены в норматив за счет установления разных коэффициентов для организаций разных </a:t>
            </a:r>
            <a:r>
              <a:rPr lang="ru-RU" sz="1400" dirty="0" smtClean="0">
                <a:solidFill>
                  <a:schemeClr val="tx1"/>
                </a:solidFill>
              </a:rPr>
              <a:t>видов и форм </a:t>
            </a:r>
            <a:r>
              <a:rPr lang="ru-RU" sz="1400" dirty="0">
                <a:solidFill>
                  <a:schemeClr val="tx1"/>
                </a:solidFill>
              </a:rPr>
              <a:t>собственности</a:t>
            </a:r>
          </a:p>
        </p:txBody>
      </p:sp>
    </p:spTree>
    <p:extLst>
      <p:ext uri="{BB962C8B-B14F-4D97-AF65-F5344CB8AC3E}">
        <p14:creationId xmlns:p14="http://schemas.microsoft.com/office/powerpoint/2010/main" xmlns="" val="42441125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3879</TotalTime>
  <Words>3250</Words>
  <Application>Microsoft Office PowerPoint</Application>
  <PresentationFormat>On-screen Show (4:3)</PresentationFormat>
  <Paragraphs>439</Paragraphs>
  <Slides>32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Исполнительная</vt:lpstr>
      <vt:lpstr>Модель персонифицированного финансирования  в дополнительном образовании </vt:lpstr>
      <vt:lpstr>Slide 2</vt:lpstr>
      <vt:lpstr>Slide 3</vt:lpstr>
      <vt:lpstr>Slide 4</vt:lpstr>
      <vt:lpstr>Расчет норматива: предложения</vt:lpstr>
      <vt:lpstr>Slide 6</vt:lpstr>
      <vt:lpstr>Slide 7</vt:lpstr>
      <vt:lpstr> </vt:lpstr>
      <vt:lpstr>Расчет стоимости сертификата: предложения</vt:lpstr>
      <vt:lpstr>Slide 10</vt:lpstr>
      <vt:lpstr>Slide 11</vt:lpstr>
      <vt:lpstr>Slide 12</vt:lpstr>
      <vt:lpstr>Slide 13</vt:lpstr>
      <vt:lpstr>Общая концепция</vt:lpstr>
      <vt:lpstr>Slide 15</vt:lpstr>
      <vt:lpstr>Slide 16</vt:lpstr>
      <vt:lpstr>Общая концепция</vt:lpstr>
      <vt:lpstr>Категории и объем сертификатов: предложения </vt:lpstr>
      <vt:lpstr>Категории и объем сертификатов: предложения </vt:lpstr>
      <vt:lpstr>Реестр поставщиков услуг: предложения</vt:lpstr>
      <vt:lpstr>Slide 21</vt:lpstr>
      <vt:lpstr>Slide 22</vt:lpstr>
      <vt:lpstr>Реестр услуг (программ): предложения</vt:lpstr>
      <vt:lpstr>Slide 24</vt:lpstr>
      <vt:lpstr>Slide 25</vt:lpstr>
      <vt:lpstr>Slide 26</vt:lpstr>
      <vt:lpstr>Slide 27</vt:lpstr>
      <vt:lpstr>Slide 28</vt:lpstr>
      <vt:lpstr>Slide 29</vt:lpstr>
      <vt:lpstr>Внедрение проекта: предложения</vt:lpstr>
      <vt:lpstr>Внедрение проекта: предложения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Предложения по внедрению персонифицированного финансирования</dc:title>
  <dc:creator>Светлана Викторовна Хохлова</dc:creator>
  <cp:lastModifiedBy>Windows User</cp:lastModifiedBy>
  <cp:revision>319</cp:revision>
  <dcterms:created xsi:type="dcterms:W3CDTF">2017-03-03T06:33:47Z</dcterms:created>
  <dcterms:modified xsi:type="dcterms:W3CDTF">2017-06-08T09:10:40Z</dcterms:modified>
</cp:coreProperties>
</file>